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Roboto"/>
      <p:regular r:id="rId56"/>
      <p:bold r:id="rId57"/>
      <p:italic r:id="rId58"/>
      <p:boldItalic r:id="rId59"/>
    </p:embeddedFont>
    <p:embeddedFont>
      <p:font typeface="Source Code Pro"/>
      <p:regular r:id="rId60"/>
      <p:bold r:id="rId61"/>
      <p:italic r:id="rId62"/>
      <p:boldItalic r:id="rId63"/>
    </p:embeddedFont>
    <p:embeddedFont>
      <p:font typeface="Helvetica Neue"/>
      <p:regular r:id="rId64"/>
      <p:bold r:id="rId65"/>
      <p:italic r:id="rId66"/>
      <p:boldItalic r:id="rId67"/>
    </p:embeddedFont>
    <p:embeddedFont>
      <p:font typeface="Oswald"/>
      <p:regular r:id="rId68"/>
      <p:bold r:id="rId69"/>
    </p:embeddedFont>
    <p:embeddedFont>
      <p:font typeface="Helvetica Neue Light"/>
      <p:regular r:id="rId70"/>
      <p:bold r:id="rId71"/>
      <p:italic r:id="rId72"/>
      <p:boldItalic r:id="rId73"/>
    </p:embeddedFont>
    <p:embeddedFont>
      <p:font typeface="Roboto Mono"/>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219F714-3E95-4F12-879E-48A5EA594763}">
  <a:tblStyle styleId="{C219F714-3E95-4F12-879E-48A5EA594763}" styleName="Table_0">
    <a:wholeTbl>
      <a:tcTxStyle b="off" i="off">
        <a:font>
          <a:latin typeface="Verdana"/>
          <a:ea typeface="Verdana"/>
          <a:cs typeface="Verdana"/>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F569295-0B28-42EF-A061-B89C7F905D8B}"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Light-boldItalic.fntdata"/><Relationship Id="rId72" Type="http://schemas.openxmlformats.org/officeDocument/2006/relationships/font" Target="fonts/HelveticaNeueLight-italic.fntdata"/><Relationship Id="rId31" Type="http://schemas.openxmlformats.org/officeDocument/2006/relationships/slide" Target="slides/slide25.xml"/><Relationship Id="rId75" Type="http://schemas.openxmlformats.org/officeDocument/2006/relationships/font" Target="fonts/RobotoMono-bold.fntdata"/><Relationship Id="rId30" Type="http://schemas.openxmlformats.org/officeDocument/2006/relationships/slide" Target="slides/slide24.xml"/><Relationship Id="rId74" Type="http://schemas.openxmlformats.org/officeDocument/2006/relationships/font" Target="fonts/RobotoMono-regular.fntdata"/><Relationship Id="rId33" Type="http://schemas.openxmlformats.org/officeDocument/2006/relationships/slide" Target="slides/slide27.xml"/><Relationship Id="rId77" Type="http://schemas.openxmlformats.org/officeDocument/2006/relationships/font" Target="fonts/RobotoMono-boldItalic.fntdata"/><Relationship Id="rId32" Type="http://schemas.openxmlformats.org/officeDocument/2006/relationships/slide" Target="slides/slide26.xml"/><Relationship Id="rId76" Type="http://schemas.openxmlformats.org/officeDocument/2006/relationships/font" Target="fonts/RobotoMono-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HelveticaNeueLight-bold.fntdata"/><Relationship Id="rId70" Type="http://schemas.openxmlformats.org/officeDocument/2006/relationships/font" Target="fonts/HelveticaNeueLight-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CodePro-italic.fntdata"/><Relationship Id="rId61" Type="http://schemas.openxmlformats.org/officeDocument/2006/relationships/font" Target="fonts/SourceCodePro-bold.fntdata"/><Relationship Id="rId20" Type="http://schemas.openxmlformats.org/officeDocument/2006/relationships/slide" Target="slides/slide14.xml"/><Relationship Id="rId64" Type="http://schemas.openxmlformats.org/officeDocument/2006/relationships/font" Target="fonts/HelveticaNeue-regular.fntdata"/><Relationship Id="rId63" Type="http://schemas.openxmlformats.org/officeDocument/2006/relationships/font" Target="fonts/SourceCodePro-boldItalic.fntdata"/><Relationship Id="rId22" Type="http://schemas.openxmlformats.org/officeDocument/2006/relationships/slide" Target="slides/slide16.xml"/><Relationship Id="rId66" Type="http://schemas.openxmlformats.org/officeDocument/2006/relationships/font" Target="fonts/HelveticaNeue-italic.fntdata"/><Relationship Id="rId21" Type="http://schemas.openxmlformats.org/officeDocument/2006/relationships/slide" Target="slides/slide15.xml"/><Relationship Id="rId65" Type="http://schemas.openxmlformats.org/officeDocument/2006/relationships/font" Target="fonts/HelveticaNeue-bold.fntdata"/><Relationship Id="rId24" Type="http://schemas.openxmlformats.org/officeDocument/2006/relationships/slide" Target="slides/slide18.xml"/><Relationship Id="rId68" Type="http://schemas.openxmlformats.org/officeDocument/2006/relationships/font" Target="fonts/Oswald-regular.fntdata"/><Relationship Id="rId23" Type="http://schemas.openxmlformats.org/officeDocument/2006/relationships/slide" Target="slides/slide17.xml"/><Relationship Id="rId67" Type="http://schemas.openxmlformats.org/officeDocument/2006/relationships/font" Target="fonts/HelveticaNeue-boldItalic.fntdata"/><Relationship Id="rId60" Type="http://schemas.openxmlformats.org/officeDocument/2006/relationships/font" Target="fonts/SourceCodePr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swald-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bold.fntdata"/><Relationship Id="rId12" Type="http://schemas.openxmlformats.org/officeDocument/2006/relationships/slide" Target="slides/slide6.xml"/><Relationship Id="rId56" Type="http://schemas.openxmlformats.org/officeDocument/2006/relationships/font" Target="fonts/Roboto-regular.fntdata"/><Relationship Id="rId15" Type="http://schemas.openxmlformats.org/officeDocument/2006/relationships/slide" Target="slides/slide9.xml"/><Relationship Id="rId59" Type="http://schemas.openxmlformats.org/officeDocument/2006/relationships/font" Target="fonts/Roboto-boldItalic.fntdata"/><Relationship Id="rId14" Type="http://schemas.openxmlformats.org/officeDocument/2006/relationships/slide" Target="slides/slide8.xml"/><Relationship Id="rId58" Type="http://schemas.openxmlformats.org/officeDocument/2006/relationships/font" Target="fonts/Robo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Home_Owners%27_Loan_Corporation" TargetMode="External"/><Relationship Id="rId3" Type="http://schemas.openxmlformats.org/officeDocument/2006/relationships/hyperlink" Target="https://en.wikipedia.org/wiki/Home_Owners%27_Loan_Corporation" TargetMode="External"/><Relationship Id="rId4" Type="http://schemas.openxmlformats.org/officeDocument/2006/relationships/hyperlink" Target="https://en.wikipedia.org/wiki/Philadelphia" TargetMode="External"/><Relationship Id="rId5" Type="http://schemas.openxmlformats.org/officeDocument/2006/relationships/hyperlink" Target="https://en.wikipedia.org/wiki/Philadelphia" TargetMode="External"/><Relationship Id="rId6" Type="http://schemas.openxmlformats.org/officeDocument/2006/relationships/hyperlink" Target="https://en.wikipedia.org/wiki/Redlining#cite_note-1"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e88e450d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e88e450d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e88e450d7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e88e450d7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e88e450d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e88e450d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e88e450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e88e450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e88e450d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e88e450d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e88e450d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e88e450d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1936</a:t>
            </a:r>
            <a:r>
              <a:rPr lang="en">
                <a:uFill>
                  <a:noFill/>
                </a:uFill>
                <a:hlinkClick r:id="rId2"/>
              </a:rPr>
              <a:t> </a:t>
            </a:r>
            <a:r>
              <a:rPr lang="en" u="sng">
                <a:solidFill>
                  <a:schemeClr val="hlink"/>
                </a:solidFill>
                <a:hlinkClick r:id="rId3"/>
              </a:rPr>
              <a:t>HOLC</a:t>
            </a:r>
            <a:r>
              <a:rPr lang="en"/>
              <a:t> "residential security" map of</a:t>
            </a:r>
            <a:r>
              <a:rPr lang="en">
                <a:uFill>
                  <a:noFill/>
                </a:uFill>
                <a:hlinkClick r:id="rId4"/>
              </a:rPr>
              <a:t> </a:t>
            </a:r>
            <a:r>
              <a:rPr lang="en" u="sng">
                <a:solidFill>
                  <a:schemeClr val="hlink"/>
                </a:solidFill>
                <a:hlinkClick r:id="rId5"/>
              </a:rPr>
              <a:t>Philadelphia</a:t>
            </a:r>
            <a:r>
              <a:rPr lang="en"/>
              <a:t>, classifying various neighborhoods by estimated riskiness of mortgage loans.</a:t>
            </a:r>
            <a:r>
              <a:rPr baseline="30000" lang="en" u="sng">
                <a:solidFill>
                  <a:schemeClr val="hlink"/>
                </a:solidFill>
                <a:hlinkClick r:id="rId6"/>
              </a:rPr>
              <a:t>[1]</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e88e450d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e88e450d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e88e450d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e88e450d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d473c5d3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d473c5d3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d473c5d3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d473c5d3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6dde317a80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6dde317a80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e88e450d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e88e450d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e88e450d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e88e450d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e890d3a0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e890d3a0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e88e450d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6e88e450d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e890d3a0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6e890d3a0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d473c5d3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d473c5d3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e88e450d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e88e450d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e88e450d7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e88e450d7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6e88e450d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6e88e450d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e88e450d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e88e450d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7d020d2fc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d020d2fc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d473c5d3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d473c5d3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6e890d3a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6e890d3a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6e890d3a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6e890d3a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e890d3a0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e890d3a0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e88e450d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e88e450d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e88e450d7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e88e450d7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e92c8c55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e92c8c55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e88e450d7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e88e450d7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e88e450d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e88e450d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e88e450d7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e88e450d7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7d020d2fc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7d020d2fc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7d473c5d3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7d473c5d3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7d473c5d3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d473c5d3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e88e450d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e88e450d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7e92c8c5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7e92c8c5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7e92c8c55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7e92c8c55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7e92c8c55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7e92c8c55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d473c5d3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7d473c5d3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e890d3a0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6e890d3a0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6e890d3a0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6e890d3a0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7d020d31f1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7d020d31f1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d473c5d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d473c5d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d020d2f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d020d2f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e88e450d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e88e450d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d020d2fc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d020d2fc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e88e450d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e88e450d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SzPts val="6000"/>
              <a:buNone/>
              <a:defRPr b="1" sz="6000"/>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cxnSp>
        <p:nvCxnSpPr>
          <p:cNvPr id="50" name="Google Shape;50;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1" name="Google Shape;51;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2" name="Google Shape;52;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3" name="Google Shape;53;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p:cSld name="TITLE_AND_BODY 2">
    <p:spTree>
      <p:nvGrpSpPr>
        <p:cNvPr id="56" name="Shape 56"/>
        <p:cNvGrpSpPr/>
        <p:nvPr/>
      </p:nvGrpSpPr>
      <p:grpSpPr>
        <a:xfrm>
          <a:off x="0" y="0"/>
          <a:ext cx="0" cy="0"/>
          <a:chOff x="0" y="0"/>
          <a:chExt cx="0" cy="0"/>
        </a:xfrm>
      </p:grpSpPr>
      <p:sp>
        <p:nvSpPr>
          <p:cNvPr id="57" name="Google Shape;57;p13"/>
          <p:cNvSpPr txBox="1"/>
          <p:nvPr>
            <p:ph type="title"/>
          </p:nvPr>
        </p:nvSpPr>
        <p:spPr>
          <a:xfrm>
            <a:off x="311699" y="445025"/>
            <a:ext cx="8520600" cy="572700"/>
          </a:xfrm>
          <a:prstGeom prst="rect">
            <a:avLst/>
          </a:prstGeom>
          <a:noFill/>
          <a:ln>
            <a:noFill/>
          </a:ln>
        </p:spPr>
        <p:txBody>
          <a:bodyPr anchorCtr="0" anchor="t" bIns="91400" lIns="91400" spcFirstLastPara="1" rIns="91400" wrap="square" tIns="91400">
            <a:noAutofit/>
          </a:bodyPr>
          <a:lstStyle>
            <a:lvl1pPr lvl="0" rtl="0" algn="l">
              <a:lnSpc>
                <a:spcPct val="100000"/>
              </a:lnSpc>
              <a:spcBef>
                <a:spcPts val="0"/>
              </a:spcBef>
              <a:spcAft>
                <a:spcPts val="0"/>
              </a:spcAft>
              <a:buClr>
                <a:srgbClr val="990000"/>
              </a:buClr>
              <a:buSzPts val="1800"/>
              <a:buNone/>
              <a:defRPr/>
            </a:lvl1pPr>
            <a:lvl2pPr lvl="1" rtl="0" algn="l">
              <a:lnSpc>
                <a:spcPct val="100000"/>
              </a:lnSpc>
              <a:spcBef>
                <a:spcPts val="0"/>
              </a:spcBef>
              <a:spcAft>
                <a:spcPts val="0"/>
              </a:spcAft>
              <a:buClr>
                <a:srgbClr val="990000"/>
              </a:buClr>
              <a:buSzPts val="1800"/>
              <a:buNone/>
              <a:defRPr/>
            </a:lvl2pPr>
            <a:lvl3pPr lvl="2" rtl="0" algn="l">
              <a:lnSpc>
                <a:spcPct val="100000"/>
              </a:lnSpc>
              <a:spcBef>
                <a:spcPts val="0"/>
              </a:spcBef>
              <a:spcAft>
                <a:spcPts val="0"/>
              </a:spcAft>
              <a:buClr>
                <a:srgbClr val="990000"/>
              </a:buClr>
              <a:buSzPts val="1800"/>
              <a:buNone/>
              <a:defRPr/>
            </a:lvl3pPr>
            <a:lvl4pPr lvl="3" rtl="0" algn="l">
              <a:lnSpc>
                <a:spcPct val="100000"/>
              </a:lnSpc>
              <a:spcBef>
                <a:spcPts val="0"/>
              </a:spcBef>
              <a:spcAft>
                <a:spcPts val="0"/>
              </a:spcAft>
              <a:buClr>
                <a:srgbClr val="990000"/>
              </a:buClr>
              <a:buSzPts val="1800"/>
              <a:buNone/>
              <a:defRPr/>
            </a:lvl4pPr>
            <a:lvl5pPr lvl="4" rtl="0" algn="l">
              <a:lnSpc>
                <a:spcPct val="100000"/>
              </a:lnSpc>
              <a:spcBef>
                <a:spcPts val="0"/>
              </a:spcBef>
              <a:spcAft>
                <a:spcPts val="0"/>
              </a:spcAft>
              <a:buClr>
                <a:srgbClr val="990000"/>
              </a:buClr>
              <a:buSzPts val="1800"/>
              <a:buNone/>
              <a:defRPr/>
            </a:lvl5pPr>
            <a:lvl6pPr lvl="5" rtl="0" algn="l">
              <a:lnSpc>
                <a:spcPct val="100000"/>
              </a:lnSpc>
              <a:spcBef>
                <a:spcPts val="0"/>
              </a:spcBef>
              <a:spcAft>
                <a:spcPts val="0"/>
              </a:spcAft>
              <a:buClr>
                <a:srgbClr val="990000"/>
              </a:buClr>
              <a:buSzPts val="1800"/>
              <a:buNone/>
              <a:defRPr/>
            </a:lvl6pPr>
            <a:lvl7pPr lvl="6" rtl="0" algn="l">
              <a:lnSpc>
                <a:spcPct val="100000"/>
              </a:lnSpc>
              <a:spcBef>
                <a:spcPts val="0"/>
              </a:spcBef>
              <a:spcAft>
                <a:spcPts val="0"/>
              </a:spcAft>
              <a:buClr>
                <a:srgbClr val="990000"/>
              </a:buClr>
              <a:buSzPts val="1800"/>
              <a:buNone/>
              <a:defRPr/>
            </a:lvl7pPr>
            <a:lvl8pPr lvl="7" rtl="0" algn="l">
              <a:lnSpc>
                <a:spcPct val="100000"/>
              </a:lnSpc>
              <a:spcBef>
                <a:spcPts val="0"/>
              </a:spcBef>
              <a:spcAft>
                <a:spcPts val="0"/>
              </a:spcAft>
              <a:buClr>
                <a:srgbClr val="990000"/>
              </a:buClr>
              <a:buSzPts val="1800"/>
              <a:buNone/>
              <a:defRPr/>
            </a:lvl8pPr>
            <a:lvl9pPr lvl="8" rtl="0" algn="l">
              <a:lnSpc>
                <a:spcPct val="100000"/>
              </a:lnSpc>
              <a:spcBef>
                <a:spcPts val="0"/>
              </a:spcBef>
              <a:spcAft>
                <a:spcPts val="0"/>
              </a:spcAft>
              <a:buClr>
                <a:srgbClr val="990000"/>
              </a:buClr>
              <a:buSzPts val="1800"/>
              <a:buNone/>
              <a:defRPr/>
            </a:lvl9pPr>
          </a:lstStyle>
          <a:p/>
        </p:txBody>
      </p:sp>
      <p:sp>
        <p:nvSpPr>
          <p:cNvPr id="58" name="Google Shape;58;p13"/>
          <p:cNvSpPr txBox="1"/>
          <p:nvPr>
            <p:ph idx="1" type="body"/>
          </p:nvPr>
        </p:nvSpPr>
        <p:spPr>
          <a:xfrm>
            <a:off x="311699" y="1152475"/>
            <a:ext cx="8520600" cy="3416400"/>
          </a:xfrm>
          <a:prstGeom prst="rect">
            <a:avLst/>
          </a:prstGeom>
          <a:noFill/>
          <a:ln>
            <a:noFill/>
          </a:ln>
        </p:spPr>
        <p:txBody>
          <a:bodyPr anchorCtr="0" anchor="t" bIns="91400" lIns="91400" spcFirstLastPara="1" rIns="91400" wrap="square" tIns="91400">
            <a:noAutofit/>
          </a:bodyPr>
          <a:lstStyle>
            <a:lvl1pPr indent="-342900" lvl="0" marL="457200" rtl="0" algn="l">
              <a:lnSpc>
                <a:spcPct val="115000"/>
              </a:lnSpc>
              <a:spcBef>
                <a:spcPts val="0"/>
              </a:spcBef>
              <a:spcAft>
                <a:spcPts val="0"/>
              </a:spcAft>
              <a:buSzPts val="1800"/>
              <a:buChar char="●"/>
              <a:defRPr/>
            </a:lvl1pPr>
            <a:lvl2pPr indent="-342900" lvl="1" marL="914400" rtl="0" algn="l">
              <a:lnSpc>
                <a:spcPct val="115000"/>
              </a:lnSpc>
              <a:spcBef>
                <a:spcPts val="0"/>
              </a:spcBef>
              <a:spcAft>
                <a:spcPts val="0"/>
              </a:spcAft>
              <a:buSzPts val="1800"/>
              <a:buChar char="○"/>
              <a:defRPr/>
            </a:lvl2pPr>
            <a:lvl3pPr indent="-342900" lvl="2" marL="1371600" rtl="0" algn="l">
              <a:lnSpc>
                <a:spcPct val="115000"/>
              </a:lnSpc>
              <a:spcBef>
                <a:spcPts val="0"/>
              </a:spcBef>
              <a:spcAft>
                <a:spcPts val="0"/>
              </a:spcAft>
              <a:buSzPts val="1800"/>
              <a:buChar char="■"/>
              <a:defRPr/>
            </a:lvl3pPr>
            <a:lvl4pPr indent="-342900" lvl="3" marL="1828800" rtl="0" algn="l">
              <a:lnSpc>
                <a:spcPct val="115000"/>
              </a:lnSpc>
              <a:spcBef>
                <a:spcPts val="0"/>
              </a:spcBef>
              <a:spcAft>
                <a:spcPts val="0"/>
              </a:spcAft>
              <a:buSzPts val="1800"/>
              <a:buChar char="●"/>
              <a:defRPr/>
            </a:lvl4pPr>
            <a:lvl5pPr indent="-342900" lvl="4" marL="2286000" rtl="0" algn="l">
              <a:lnSpc>
                <a:spcPct val="115000"/>
              </a:lnSpc>
              <a:spcBef>
                <a:spcPts val="0"/>
              </a:spcBef>
              <a:spcAft>
                <a:spcPts val="0"/>
              </a:spcAft>
              <a:buSzPts val="1800"/>
              <a:buChar char="○"/>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59" name="Google Shape;59;p13"/>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rt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rt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rt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rt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rt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rt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rt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rt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60" name="Shape 60"/>
        <p:cNvGrpSpPr/>
        <p:nvPr/>
      </p:nvGrpSpPr>
      <p:grpSpPr>
        <a:xfrm>
          <a:off x="0" y="0"/>
          <a:ext cx="0" cy="0"/>
          <a:chOff x="0" y="0"/>
          <a:chExt cx="0" cy="0"/>
        </a:xfrm>
      </p:grpSpPr>
      <p:sp>
        <p:nvSpPr>
          <p:cNvPr id="61" name="Google Shape;61;p14"/>
          <p:cNvSpPr txBox="1"/>
          <p:nvPr>
            <p:ph type="title"/>
          </p:nvPr>
        </p:nvSpPr>
        <p:spPr>
          <a:xfrm>
            <a:off x="1645294" y="133945"/>
            <a:ext cx="5853300" cy="1138500"/>
          </a:xfrm>
          <a:prstGeom prst="rect">
            <a:avLst/>
          </a:prstGeom>
          <a:noFill/>
          <a:ln>
            <a:noFill/>
          </a:ln>
        </p:spPr>
        <p:txBody>
          <a:bodyPr anchorCtr="0" anchor="ctr" bIns="26775" lIns="26775" spcFirstLastPara="1" rIns="26775" wrap="square" tIns="26775">
            <a:noAutofit/>
          </a:bodyPr>
          <a:lstStyle>
            <a:lvl1pPr lvl="0" rtl="0" algn="ctr">
              <a:lnSpc>
                <a:spcPct val="100000"/>
              </a:lnSpc>
              <a:spcBef>
                <a:spcPts val="0"/>
              </a:spcBef>
              <a:spcAft>
                <a:spcPts val="0"/>
              </a:spcAft>
              <a:buClr>
                <a:srgbClr val="000000"/>
              </a:buClr>
              <a:buSzPts val="4200"/>
              <a:buFont typeface="Helvetica Neue"/>
              <a:buNone/>
              <a:defRPr sz="4200">
                <a:solidFill>
                  <a:srgbClr val="000000"/>
                </a:solidFill>
                <a:latin typeface="Helvetica Neue"/>
                <a:ea typeface="Helvetica Neue"/>
                <a:cs typeface="Helvetica Neue"/>
                <a:sym typeface="Helvetica Neue"/>
              </a:defRPr>
            </a:lvl1pPr>
            <a:lvl2pPr lvl="1" rtl="0" algn="l">
              <a:lnSpc>
                <a:spcPct val="100000"/>
              </a:lnSpc>
              <a:spcBef>
                <a:spcPts val="0"/>
              </a:spcBef>
              <a:spcAft>
                <a:spcPts val="0"/>
              </a:spcAft>
              <a:buClr>
                <a:srgbClr val="990000"/>
              </a:buClr>
              <a:buSzPts val="1800"/>
              <a:buNone/>
              <a:defRPr/>
            </a:lvl2pPr>
            <a:lvl3pPr lvl="2" rtl="0" algn="l">
              <a:lnSpc>
                <a:spcPct val="100000"/>
              </a:lnSpc>
              <a:spcBef>
                <a:spcPts val="0"/>
              </a:spcBef>
              <a:spcAft>
                <a:spcPts val="0"/>
              </a:spcAft>
              <a:buClr>
                <a:srgbClr val="990000"/>
              </a:buClr>
              <a:buSzPts val="1800"/>
              <a:buNone/>
              <a:defRPr/>
            </a:lvl3pPr>
            <a:lvl4pPr lvl="3" rtl="0" algn="l">
              <a:lnSpc>
                <a:spcPct val="100000"/>
              </a:lnSpc>
              <a:spcBef>
                <a:spcPts val="0"/>
              </a:spcBef>
              <a:spcAft>
                <a:spcPts val="0"/>
              </a:spcAft>
              <a:buClr>
                <a:srgbClr val="990000"/>
              </a:buClr>
              <a:buSzPts val="1800"/>
              <a:buNone/>
              <a:defRPr/>
            </a:lvl4pPr>
            <a:lvl5pPr lvl="4" rtl="0" algn="l">
              <a:lnSpc>
                <a:spcPct val="100000"/>
              </a:lnSpc>
              <a:spcBef>
                <a:spcPts val="0"/>
              </a:spcBef>
              <a:spcAft>
                <a:spcPts val="0"/>
              </a:spcAft>
              <a:buClr>
                <a:srgbClr val="990000"/>
              </a:buClr>
              <a:buSzPts val="1800"/>
              <a:buNone/>
              <a:defRPr/>
            </a:lvl5pPr>
            <a:lvl6pPr lvl="5" rtl="0" algn="l">
              <a:lnSpc>
                <a:spcPct val="100000"/>
              </a:lnSpc>
              <a:spcBef>
                <a:spcPts val="0"/>
              </a:spcBef>
              <a:spcAft>
                <a:spcPts val="0"/>
              </a:spcAft>
              <a:buClr>
                <a:srgbClr val="990000"/>
              </a:buClr>
              <a:buSzPts val="1800"/>
              <a:buNone/>
              <a:defRPr/>
            </a:lvl6pPr>
            <a:lvl7pPr lvl="6" rtl="0" algn="l">
              <a:lnSpc>
                <a:spcPct val="100000"/>
              </a:lnSpc>
              <a:spcBef>
                <a:spcPts val="0"/>
              </a:spcBef>
              <a:spcAft>
                <a:spcPts val="0"/>
              </a:spcAft>
              <a:buClr>
                <a:srgbClr val="990000"/>
              </a:buClr>
              <a:buSzPts val="1800"/>
              <a:buNone/>
              <a:defRPr/>
            </a:lvl7pPr>
            <a:lvl8pPr lvl="7" rtl="0" algn="l">
              <a:lnSpc>
                <a:spcPct val="100000"/>
              </a:lnSpc>
              <a:spcBef>
                <a:spcPts val="0"/>
              </a:spcBef>
              <a:spcAft>
                <a:spcPts val="0"/>
              </a:spcAft>
              <a:buClr>
                <a:srgbClr val="990000"/>
              </a:buClr>
              <a:buSzPts val="1800"/>
              <a:buNone/>
              <a:defRPr/>
            </a:lvl8pPr>
            <a:lvl9pPr lvl="8" rtl="0" algn="l">
              <a:lnSpc>
                <a:spcPct val="100000"/>
              </a:lnSpc>
              <a:spcBef>
                <a:spcPts val="0"/>
              </a:spcBef>
              <a:spcAft>
                <a:spcPts val="0"/>
              </a:spcAft>
              <a:buClr>
                <a:srgbClr val="990000"/>
              </a:buClr>
              <a:buSzPts val="1800"/>
              <a:buNone/>
              <a:defRPr/>
            </a:lvl9pPr>
          </a:lstStyle>
          <a:p/>
        </p:txBody>
      </p:sp>
      <p:sp>
        <p:nvSpPr>
          <p:cNvPr id="62" name="Google Shape;62;p14"/>
          <p:cNvSpPr txBox="1"/>
          <p:nvPr>
            <p:ph idx="1" type="body"/>
          </p:nvPr>
        </p:nvSpPr>
        <p:spPr>
          <a:xfrm>
            <a:off x="1645294" y="1366242"/>
            <a:ext cx="5853300" cy="3315000"/>
          </a:xfrm>
          <a:prstGeom prst="rect">
            <a:avLst/>
          </a:prstGeom>
          <a:noFill/>
          <a:ln>
            <a:noFill/>
          </a:ln>
        </p:spPr>
        <p:txBody>
          <a:bodyPr anchorCtr="0" anchor="ctr" bIns="26775" lIns="26775" spcFirstLastPara="1" rIns="26775" wrap="square" tIns="26775">
            <a:noAutofit/>
          </a:bodyPr>
          <a:lstStyle>
            <a:lvl1pPr indent="-375920" lvl="0" marL="4572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1pPr>
            <a:lvl2pPr indent="-375919" lvl="1" marL="9144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2pPr>
            <a:lvl3pPr indent="-375919" lvl="2" marL="13716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3pPr>
            <a:lvl4pPr indent="-375919" lvl="3" marL="18288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4pPr>
            <a:lvl5pPr indent="-375920" lvl="4" marL="2286000" rtl="0" algn="l">
              <a:lnSpc>
                <a:spcPct val="100000"/>
              </a:lnSpc>
              <a:spcBef>
                <a:spcPts val="2200"/>
              </a:spcBef>
              <a:spcAft>
                <a:spcPts val="0"/>
              </a:spcAft>
              <a:buClr>
                <a:srgbClr val="000000"/>
              </a:buClr>
              <a:buSzPts val="2320"/>
              <a:buFont typeface="Helvetica Neue"/>
              <a:buChar char="•"/>
              <a:defRPr sz="1600">
                <a:solidFill>
                  <a:srgbClr val="000000"/>
                </a:solidFill>
                <a:latin typeface="Helvetica Neue"/>
                <a:ea typeface="Helvetica Neue"/>
                <a:cs typeface="Helvetica Neue"/>
                <a:sym typeface="Helvetica Neue"/>
              </a:defRPr>
            </a:lvl5pPr>
            <a:lvl6pPr indent="-342900" lvl="5" marL="2743200" rtl="0" algn="l">
              <a:lnSpc>
                <a:spcPct val="115000"/>
              </a:lnSpc>
              <a:spcBef>
                <a:spcPts val="0"/>
              </a:spcBef>
              <a:spcAft>
                <a:spcPts val="0"/>
              </a:spcAft>
              <a:buSzPts val="1800"/>
              <a:buChar char="■"/>
              <a:defRPr/>
            </a:lvl6pPr>
            <a:lvl7pPr indent="-342900" lvl="6" marL="3200400" rtl="0" algn="l">
              <a:lnSpc>
                <a:spcPct val="115000"/>
              </a:lnSpc>
              <a:spcBef>
                <a:spcPts val="0"/>
              </a:spcBef>
              <a:spcAft>
                <a:spcPts val="0"/>
              </a:spcAft>
              <a:buSzPts val="1800"/>
              <a:buChar char="●"/>
              <a:defRPr/>
            </a:lvl7pPr>
            <a:lvl8pPr indent="-342900" lvl="7" marL="3657600" rtl="0" algn="l">
              <a:lnSpc>
                <a:spcPct val="115000"/>
              </a:lnSpc>
              <a:spcBef>
                <a:spcPts val="0"/>
              </a:spcBef>
              <a:spcAft>
                <a:spcPts val="0"/>
              </a:spcAft>
              <a:buSzPts val="1800"/>
              <a:buChar char="○"/>
              <a:defRPr/>
            </a:lvl8pPr>
            <a:lvl9pPr indent="-342900" lvl="8" marL="4114800" rtl="0" algn="l">
              <a:lnSpc>
                <a:spcPct val="115000"/>
              </a:lnSpc>
              <a:spcBef>
                <a:spcPts val="0"/>
              </a:spcBef>
              <a:spcAft>
                <a:spcPts val="0"/>
              </a:spcAft>
              <a:buSzPts val="1800"/>
              <a:buChar char="■"/>
              <a:defRPr/>
            </a:lvl9pPr>
          </a:lstStyle>
          <a:p/>
        </p:txBody>
      </p:sp>
      <p:sp>
        <p:nvSpPr>
          <p:cNvPr id="63" name="Google Shape;63;p14"/>
          <p:cNvSpPr txBox="1"/>
          <p:nvPr>
            <p:ph idx="12" type="sldNum"/>
          </p:nvPr>
        </p:nvSpPr>
        <p:spPr>
          <a:xfrm>
            <a:off x="4480585" y="4902398"/>
            <a:ext cx="179400" cy="177600"/>
          </a:xfrm>
          <a:prstGeom prst="rect">
            <a:avLst/>
          </a:prstGeom>
          <a:noFill/>
          <a:ln>
            <a:noFill/>
          </a:ln>
        </p:spPr>
        <p:txBody>
          <a:bodyPr anchorCtr="0" anchor="t" bIns="26775" lIns="26775" spcFirstLastPara="1" rIns="26775" wrap="square" tIns="26775">
            <a:noAutofit/>
          </a:bodyPr>
          <a:lstStyle>
            <a:lvl1pPr indent="0" lvl="0"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800"/>
              <a:buFont typeface="Helvetica Neue Light"/>
              <a:buNone/>
              <a:defRPr sz="800">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p:cSld name="TITLE_AND_BODY_1">
    <p:bg>
      <p:bgPr>
        <a:solidFill>
          <a:srgbClr val="FFE599"/>
        </a:solidFill>
      </p:bgPr>
    </p:bg>
    <p:spTree>
      <p:nvGrpSpPr>
        <p:cNvPr id="64" name="Shape 64"/>
        <p:cNvGrpSpPr/>
        <p:nvPr/>
      </p:nvGrpSpPr>
      <p:grpSpPr>
        <a:xfrm>
          <a:off x="0" y="0"/>
          <a:ext cx="0" cy="0"/>
          <a:chOff x="0" y="0"/>
          <a:chExt cx="0" cy="0"/>
        </a:xfrm>
      </p:grpSpPr>
      <p:sp>
        <p:nvSpPr>
          <p:cNvPr id="65" name="Google Shape;65;p15"/>
          <p:cNvSpPr txBox="1"/>
          <p:nvPr>
            <p:ph type="title"/>
          </p:nvPr>
        </p:nvSpPr>
        <p:spPr>
          <a:xfrm>
            <a:off x="311699" y="2150849"/>
            <a:ext cx="8520600" cy="841800"/>
          </a:xfrm>
          <a:prstGeom prst="rect">
            <a:avLst/>
          </a:prstGeom>
          <a:noFill/>
          <a:ln>
            <a:noFill/>
          </a:ln>
        </p:spPr>
        <p:txBody>
          <a:bodyPr anchorCtr="0" anchor="ctr" bIns="91400" lIns="91400" spcFirstLastPara="1" rIns="91400" wrap="square" tIns="91400">
            <a:noAutofit/>
          </a:bodyPr>
          <a:lstStyle>
            <a:lvl1pPr lvl="0" rtl="0" algn="ctr">
              <a:lnSpc>
                <a:spcPct val="100000"/>
              </a:lnSpc>
              <a:spcBef>
                <a:spcPts val="0"/>
              </a:spcBef>
              <a:spcAft>
                <a:spcPts val="0"/>
              </a:spcAft>
              <a:buClr>
                <a:srgbClr val="000000"/>
              </a:buClr>
              <a:buSzPts val="3600"/>
              <a:buFont typeface="Roboto Mono"/>
              <a:buNone/>
              <a:defRPr sz="3600">
                <a:solidFill>
                  <a:srgbClr val="000000"/>
                </a:solidFill>
                <a:latin typeface="Roboto Mono"/>
                <a:ea typeface="Roboto Mono"/>
                <a:cs typeface="Roboto Mono"/>
                <a:sym typeface="Roboto Mono"/>
              </a:defRPr>
            </a:lvl1pPr>
            <a:lvl2pPr lvl="1" rtl="0" algn="l">
              <a:lnSpc>
                <a:spcPct val="100000"/>
              </a:lnSpc>
              <a:spcBef>
                <a:spcPts val="0"/>
              </a:spcBef>
              <a:spcAft>
                <a:spcPts val="0"/>
              </a:spcAft>
              <a:buClr>
                <a:srgbClr val="990000"/>
              </a:buClr>
              <a:buSzPts val="1800"/>
              <a:buNone/>
              <a:defRPr/>
            </a:lvl2pPr>
            <a:lvl3pPr lvl="2" rtl="0" algn="l">
              <a:lnSpc>
                <a:spcPct val="100000"/>
              </a:lnSpc>
              <a:spcBef>
                <a:spcPts val="0"/>
              </a:spcBef>
              <a:spcAft>
                <a:spcPts val="0"/>
              </a:spcAft>
              <a:buClr>
                <a:srgbClr val="990000"/>
              </a:buClr>
              <a:buSzPts val="1800"/>
              <a:buNone/>
              <a:defRPr/>
            </a:lvl3pPr>
            <a:lvl4pPr lvl="3" rtl="0" algn="l">
              <a:lnSpc>
                <a:spcPct val="100000"/>
              </a:lnSpc>
              <a:spcBef>
                <a:spcPts val="0"/>
              </a:spcBef>
              <a:spcAft>
                <a:spcPts val="0"/>
              </a:spcAft>
              <a:buClr>
                <a:srgbClr val="990000"/>
              </a:buClr>
              <a:buSzPts val="1800"/>
              <a:buNone/>
              <a:defRPr/>
            </a:lvl4pPr>
            <a:lvl5pPr lvl="4" rtl="0" algn="l">
              <a:lnSpc>
                <a:spcPct val="100000"/>
              </a:lnSpc>
              <a:spcBef>
                <a:spcPts val="0"/>
              </a:spcBef>
              <a:spcAft>
                <a:spcPts val="0"/>
              </a:spcAft>
              <a:buClr>
                <a:srgbClr val="990000"/>
              </a:buClr>
              <a:buSzPts val="1800"/>
              <a:buNone/>
              <a:defRPr/>
            </a:lvl5pPr>
            <a:lvl6pPr lvl="5" rtl="0" algn="l">
              <a:lnSpc>
                <a:spcPct val="100000"/>
              </a:lnSpc>
              <a:spcBef>
                <a:spcPts val="0"/>
              </a:spcBef>
              <a:spcAft>
                <a:spcPts val="0"/>
              </a:spcAft>
              <a:buClr>
                <a:srgbClr val="990000"/>
              </a:buClr>
              <a:buSzPts val="1800"/>
              <a:buNone/>
              <a:defRPr/>
            </a:lvl6pPr>
            <a:lvl7pPr lvl="6" rtl="0" algn="l">
              <a:lnSpc>
                <a:spcPct val="100000"/>
              </a:lnSpc>
              <a:spcBef>
                <a:spcPts val="0"/>
              </a:spcBef>
              <a:spcAft>
                <a:spcPts val="0"/>
              </a:spcAft>
              <a:buClr>
                <a:srgbClr val="990000"/>
              </a:buClr>
              <a:buSzPts val="1800"/>
              <a:buNone/>
              <a:defRPr/>
            </a:lvl7pPr>
            <a:lvl8pPr lvl="7" rtl="0" algn="l">
              <a:lnSpc>
                <a:spcPct val="100000"/>
              </a:lnSpc>
              <a:spcBef>
                <a:spcPts val="0"/>
              </a:spcBef>
              <a:spcAft>
                <a:spcPts val="0"/>
              </a:spcAft>
              <a:buClr>
                <a:srgbClr val="990000"/>
              </a:buClr>
              <a:buSzPts val="1800"/>
              <a:buNone/>
              <a:defRPr/>
            </a:lvl8pPr>
            <a:lvl9pPr lvl="8" rtl="0" algn="l">
              <a:lnSpc>
                <a:spcPct val="100000"/>
              </a:lnSpc>
              <a:spcBef>
                <a:spcPts val="0"/>
              </a:spcBef>
              <a:spcAft>
                <a:spcPts val="0"/>
              </a:spcAft>
              <a:buClr>
                <a:srgbClr val="990000"/>
              </a:buClr>
              <a:buSzPts val="1800"/>
              <a:buNone/>
              <a:defRPr/>
            </a:lvl9pPr>
          </a:lstStyle>
          <a:p/>
        </p:txBody>
      </p:sp>
      <p:sp>
        <p:nvSpPr>
          <p:cNvPr id="66" name="Google Shape;66;p15"/>
          <p:cNvSpPr txBox="1"/>
          <p:nvPr>
            <p:ph idx="12" type="sldNum"/>
          </p:nvPr>
        </p:nvSpPr>
        <p:spPr>
          <a:xfrm>
            <a:off x="8684345" y="4700819"/>
            <a:ext cx="336900" cy="318300"/>
          </a:xfrm>
          <a:prstGeom prst="rect">
            <a:avLst/>
          </a:prstGeom>
          <a:noFill/>
          <a:ln>
            <a:noFill/>
          </a:ln>
        </p:spPr>
        <p:txBody>
          <a:bodyPr anchorCtr="0" anchor="ctr" bIns="91400" lIns="91400" spcFirstLastPara="1" rIns="91400" wrap="square" tIns="91400">
            <a:noAutofit/>
          </a:bodyPr>
          <a:lstStyle>
            <a:lvl1pPr indent="0" lvl="0" marL="0" rtl="0" algn="r">
              <a:lnSpc>
                <a:spcPct val="100000"/>
              </a:lnSpc>
              <a:spcBef>
                <a:spcPts val="0"/>
              </a:spcBef>
              <a:spcAft>
                <a:spcPts val="0"/>
              </a:spcAft>
              <a:buClr>
                <a:srgbClr val="585858"/>
              </a:buClr>
              <a:buSzPts val="1000"/>
              <a:buFont typeface="Arial"/>
              <a:buNone/>
              <a:defRPr sz="1000">
                <a:solidFill>
                  <a:srgbClr val="585858"/>
                </a:solidFill>
              </a:defRPr>
            </a:lvl1pPr>
            <a:lvl2pPr indent="0" lvl="1" marL="0" rtl="0" algn="r">
              <a:lnSpc>
                <a:spcPct val="100000"/>
              </a:lnSpc>
              <a:spcBef>
                <a:spcPts val="0"/>
              </a:spcBef>
              <a:spcAft>
                <a:spcPts val="0"/>
              </a:spcAft>
              <a:buClr>
                <a:srgbClr val="585858"/>
              </a:buClr>
              <a:buSzPts val="1000"/>
              <a:buFont typeface="Arial"/>
              <a:buNone/>
              <a:defRPr sz="1000">
                <a:solidFill>
                  <a:srgbClr val="585858"/>
                </a:solidFill>
              </a:defRPr>
            </a:lvl2pPr>
            <a:lvl3pPr indent="0" lvl="2" marL="0" rtl="0" algn="r">
              <a:lnSpc>
                <a:spcPct val="100000"/>
              </a:lnSpc>
              <a:spcBef>
                <a:spcPts val="0"/>
              </a:spcBef>
              <a:spcAft>
                <a:spcPts val="0"/>
              </a:spcAft>
              <a:buClr>
                <a:srgbClr val="585858"/>
              </a:buClr>
              <a:buSzPts val="1000"/>
              <a:buFont typeface="Arial"/>
              <a:buNone/>
              <a:defRPr sz="1000">
                <a:solidFill>
                  <a:srgbClr val="585858"/>
                </a:solidFill>
              </a:defRPr>
            </a:lvl3pPr>
            <a:lvl4pPr indent="0" lvl="3" marL="0" rtl="0" algn="r">
              <a:lnSpc>
                <a:spcPct val="100000"/>
              </a:lnSpc>
              <a:spcBef>
                <a:spcPts val="0"/>
              </a:spcBef>
              <a:spcAft>
                <a:spcPts val="0"/>
              </a:spcAft>
              <a:buClr>
                <a:srgbClr val="585858"/>
              </a:buClr>
              <a:buSzPts val="1000"/>
              <a:buFont typeface="Arial"/>
              <a:buNone/>
              <a:defRPr sz="1000">
                <a:solidFill>
                  <a:srgbClr val="585858"/>
                </a:solidFill>
              </a:defRPr>
            </a:lvl4pPr>
            <a:lvl5pPr indent="0" lvl="4" marL="0" rtl="0" algn="r">
              <a:lnSpc>
                <a:spcPct val="100000"/>
              </a:lnSpc>
              <a:spcBef>
                <a:spcPts val="0"/>
              </a:spcBef>
              <a:spcAft>
                <a:spcPts val="0"/>
              </a:spcAft>
              <a:buClr>
                <a:srgbClr val="585858"/>
              </a:buClr>
              <a:buSzPts val="1000"/>
              <a:buFont typeface="Arial"/>
              <a:buNone/>
              <a:defRPr sz="1000">
                <a:solidFill>
                  <a:srgbClr val="585858"/>
                </a:solidFill>
              </a:defRPr>
            </a:lvl5pPr>
            <a:lvl6pPr indent="0" lvl="5" marL="0" rtl="0" algn="r">
              <a:lnSpc>
                <a:spcPct val="100000"/>
              </a:lnSpc>
              <a:spcBef>
                <a:spcPts val="0"/>
              </a:spcBef>
              <a:spcAft>
                <a:spcPts val="0"/>
              </a:spcAft>
              <a:buClr>
                <a:srgbClr val="585858"/>
              </a:buClr>
              <a:buSzPts val="1000"/>
              <a:buFont typeface="Arial"/>
              <a:buNone/>
              <a:defRPr sz="1000">
                <a:solidFill>
                  <a:srgbClr val="585858"/>
                </a:solidFill>
              </a:defRPr>
            </a:lvl6pPr>
            <a:lvl7pPr indent="0" lvl="6" marL="0" rtl="0" algn="r">
              <a:lnSpc>
                <a:spcPct val="100000"/>
              </a:lnSpc>
              <a:spcBef>
                <a:spcPts val="0"/>
              </a:spcBef>
              <a:spcAft>
                <a:spcPts val="0"/>
              </a:spcAft>
              <a:buClr>
                <a:srgbClr val="585858"/>
              </a:buClr>
              <a:buSzPts val="1000"/>
              <a:buFont typeface="Arial"/>
              <a:buNone/>
              <a:defRPr sz="1000">
                <a:solidFill>
                  <a:srgbClr val="585858"/>
                </a:solidFill>
              </a:defRPr>
            </a:lvl7pPr>
            <a:lvl8pPr indent="0" lvl="7" marL="0" rtl="0" algn="r">
              <a:lnSpc>
                <a:spcPct val="100000"/>
              </a:lnSpc>
              <a:spcBef>
                <a:spcPts val="0"/>
              </a:spcBef>
              <a:spcAft>
                <a:spcPts val="0"/>
              </a:spcAft>
              <a:buClr>
                <a:srgbClr val="585858"/>
              </a:buClr>
              <a:buSzPts val="1000"/>
              <a:buFont typeface="Arial"/>
              <a:buNone/>
              <a:defRPr sz="1000">
                <a:solidFill>
                  <a:srgbClr val="585858"/>
                </a:solidFill>
              </a:defRPr>
            </a:lvl8pPr>
            <a:lvl9pPr indent="0" lvl="8" marL="0" rtl="0" algn="r">
              <a:lnSpc>
                <a:spcPct val="100000"/>
              </a:lnSpc>
              <a:spcBef>
                <a:spcPts val="0"/>
              </a:spcBef>
              <a:spcAft>
                <a:spcPts val="0"/>
              </a:spcAft>
              <a:buClr>
                <a:srgbClr val="585858"/>
              </a:buClr>
              <a:buSzPts val="1000"/>
              <a:buFont typeface="Arial"/>
              <a:buNone/>
              <a:defRPr sz="1000">
                <a:solidFill>
                  <a:srgbClr val="585858"/>
                </a:solidFill>
              </a:defRPr>
            </a:lvl9pPr>
          </a:lstStyle>
          <a:p>
            <a:pPr indent="0" lvl="0" marL="0" rtl="0" algn="r">
              <a:spcBef>
                <a:spcPts val="0"/>
              </a:spcBef>
              <a:spcAft>
                <a:spcPts val="0"/>
              </a:spcAft>
              <a:buNone/>
            </a:pPr>
            <a:fld id="{00000000-1234-1234-1234-123412341234}" type="slidenum">
              <a:rPr lang="en"/>
              <a:t>‹#›</a:t>
            </a:fld>
            <a:endParaRPr>
              <a:solidFill>
                <a:schemeClr val="dk2"/>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1">
  <p:cSld name="Title &amp; Bullets_1">
    <p:spTree>
      <p:nvGrpSpPr>
        <p:cNvPr id="67" name="Shape 67"/>
        <p:cNvGrpSpPr/>
        <p:nvPr/>
      </p:nvGrpSpPr>
      <p:grpSpPr>
        <a:xfrm>
          <a:off x="0" y="0"/>
          <a:ext cx="0" cy="0"/>
          <a:chOff x="0" y="0"/>
          <a:chExt cx="0" cy="0"/>
        </a:xfrm>
      </p:grpSpPr>
      <p:cxnSp>
        <p:nvCxnSpPr>
          <p:cNvPr id="68" name="Google Shape;68;p16"/>
          <p:cNvCxnSpPr/>
          <p:nvPr>
            <p:ph idx="1" type="body"/>
          </p:nvPr>
        </p:nvCxnSpPr>
        <p:spPr>
          <a:xfrm>
            <a:off x="381000" y="833438"/>
            <a:ext cx="8382000" cy="0"/>
          </a:xfrm>
          <a:prstGeom prst="straightConnector1">
            <a:avLst/>
          </a:prstGeom>
          <a:noFill/>
          <a:ln cap="rnd" cmpd="sng" w="38100">
            <a:solidFill>
              <a:srgbClr val="747676"/>
            </a:solidFill>
            <a:prstDash val="dashDot"/>
            <a:round/>
            <a:headEnd len="sm" w="sm" type="none"/>
            <a:tailEnd len="sm" w="sm" type="none"/>
          </a:ln>
        </p:spPr>
      </p:cxnSp>
      <p:sp>
        <p:nvSpPr>
          <p:cNvPr id="69" name="Google Shape;69;p16"/>
          <p:cNvSpPr txBox="1"/>
          <p:nvPr>
            <p:ph type="title"/>
          </p:nvPr>
        </p:nvSpPr>
        <p:spPr>
          <a:xfrm>
            <a:off x="381000" y="381000"/>
            <a:ext cx="8382000" cy="381000"/>
          </a:xfrm>
          <a:prstGeom prst="rect">
            <a:avLst/>
          </a:prstGeom>
          <a:noFill/>
          <a:ln>
            <a:noFill/>
          </a:ln>
        </p:spPr>
        <p:txBody>
          <a:bodyPr anchorCtr="0" anchor="t" bIns="19050" lIns="19050" spcFirstLastPara="1" rIns="19050" wrap="square" tIns="19050">
            <a:noAutofit/>
          </a:bodyPr>
          <a:lstStyle>
            <a:lvl1pPr lvl="0" rtl="0" algn="l">
              <a:lnSpc>
                <a:spcPct val="100000"/>
              </a:lnSpc>
              <a:spcBef>
                <a:spcPts val="1200"/>
              </a:spcBef>
              <a:spcAft>
                <a:spcPts val="0"/>
              </a:spcAft>
              <a:buClr>
                <a:srgbClr val="747676"/>
              </a:buClr>
              <a:buSzPts val="700"/>
              <a:buNone/>
              <a:defRPr/>
            </a:lvl1pPr>
            <a:lvl2pPr lvl="1" rtl="0" algn="l">
              <a:lnSpc>
                <a:spcPct val="100000"/>
              </a:lnSpc>
              <a:spcBef>
                <a:spcPts val="1200"/>
              </a:spcBef>
              <a:spcAft>
                <a:spcPts val="0"/>
              </a:spcAft>
              <a:buClr>
                <a:srgbClr val="747676"/>
              </a:buClr>
              <a:buSzPts val="700"/>
              <a:buNone/>
              <a:defRPr/>
            </a:lvl2pPr>
            <a:lvl3pPr lvl="2" rtl="0" algn="l">
              <a:lnSpc>
                <a:spcPct val="100000"/>
              </a:lnSpc>
              <a:spcBef>
                <a:spcPts val="1200"/>
              </a:spcBef>
              <a:spcAft>
                <a:spcPts val="0"/>
              </a:spcAft>
              <a:buClr>
                <a:srgbClr val="747676"/>
              </a:buClr>
              <a:buSzPts val="700"/>
              <a:buNone/>
              <a:defRPr/>
            </a:lvl3pPr>
            <a:lvl4pPr lvl="3" rtl="0" algn="l">
              <a:lnSpc>
                <a:spcPct val="100000"/>
              </a:lnSpc>
              <a:spcBef>
                <a:spcPts val="1200"/>
              </a:spcBef>
              <a:spcAft>
                <a:spcPts val="0"/>
              </a:spcAft>
              <a:buClr>
                <a:srgbClr val="747676"/>
              </a:buClr>
              <a:buSzPts val="700"/>
              <a:buNone/>
              <a:defRPr/>
            </a:lvl4pPr>
            <a:lvl5pPr lvl="4" rtl="0" algn="l">
              <a:lnSpc>
                <a:spcPct val="100000"/>
              </a:lnSpc>
              <a:spcBef>
                <a:spcPts val="1200"/>
              </a:spcBef>
              <a:spcAft>
                <a:spcPts val="0"/>
              </a:spcAft>
              <a:buClr>
                <a:srgbClr val="747676"/>
              </a:buClr>
              <a:buSzPts val="700"/>
              <a:buNone/>
              <a:defRPr/>
            </a:lvl5pPr>
            <a:lvl6pPr lvl="5" rtl="0" algn="l">
              <a:lnSpc>
                <a:spcPct val="100000"/>
              </a:lnSpc>
              <a:spcBef>
                <a:spcPts val="1200"/>
              </a:spcBef>
              <a:spcAft>
                <a:spcPts val="0"/>
              </a:spcAft>
              <a:buClr>
                <a:srgbClr val="747676"/>
              </a:buClr>
              <a:buSzPts val="700"/>
              <a:buNone/>
              <a:defRPr/>
            </a:lvl6pPr>
            <a:lvl7pPr lvl="6" rtl="0" algn="l">
              <a:lnSpc>
                <a:spcPct val="100000"/>
              </a:lnSpc>
              <a:spcBef>
                <a:spcPts val="1200"/>
              </a:spcBef>
              <a:spcAft>
                <a:spcPts val="0"/>
              </a:spcAft>
              <a:buClr>
                <a:srgbClr val="747676"/>
              </a:buClr>
              <a:buSzPts val="700"/>
              <a:buNone/>
              <a:defRPr/>
            </a:lvl7pPr>
            <a:lvl8pPr lvl="7" rtl="0" algn="l">
              <a:lnSpc>
                <a:spcPct val="100000"/>
              </a:lnSpc>
              <a:spcBef>
                <a:spcPts val="1200"/>
              </a:spcBef>
              <a:spcAft>
                <a:spcPts val="0"/>
              </a:spcAft>
              <a:buClr>
                <a:srgbClr val="747676"/>
              </a:buClr>
              <a:buSzPts val="700"/>
              <a:buNone/>
              <a:defRPr/>
            </a:lvl8pPr>
            <a:lvl9pPr lvl="8" rtl="0" algn="l">
              <a:lnSpc>
                <a:spcPct val="100000"/>
              </a:lnSpc>
              <a:spcBef>
                <a:spcPts val="1200"/>
              </a:spcBef>
              <a:spcAft>
                <a:spcPts val="0"/>
              </a:spcAft>
              <a:buClr>
                <a:srgbClr val="747676"/>
              </a:buClr>
              <a:buSzPts val="700"/>
              <a:buNone/>
              <a:defRPr/>
            </a:lvl9pPr>
          </a:lstStyle>
          <a:p/>
        </p:txBody>
      </p:sp>
      <p:sp>
        <p:nvSpPr>
          <p:cNvPr id="70" name="Google Shape;70;p16"/>
          <p:cNvSpPr txBox="1"/>
          <p:nvPr>
            <p:ph idx="2" type="body"/>
          </p:nvPr>
        </p:nvSpPr>
        <p:spPr>
          <a:xfrm>
            <a:off x="381000" y="952500"/>
            <a:ext cx="8382000" cy="3810000"/>
          </a:xfrm>
          <a:prstGeom prst="rect">
            <a:avLst/>
          </a:prstGeom>
          <a:noFill/>
          <a:ln>
            <a:noFill/>
          </a:ln>
        </p:spPr>
        <p:txBody>
          <a:bodyPr anchorCtr="0" anchor="t" bIns="19050" lIns="19050" spcFirstLastPara="1" rIns="19050" wrap="square" tIns="19050">
            <a:noAutofit/>
          </a:bodyPr>
          <a:lstStyle>
            <a:lvl1pPr indent="-260350" lvl="0" marL="457200" rtl="0" algn="l">
              <a:lnSpc>
                <a:spcPct val="100000"/>
              </a:lnSpc>
              <a:spcBef>
                <a:spcPts val="900"/>
              </a:spcBef>
              <a:spcAft>
                <a:spcPts val="0"/>
              </a:spcAft>
              <a:buClr>
                <a:srgbClr val="000000"/>
              </a:buClr>
              <a:buSzPts val="500"/>
              <a:buChar char="●"/>
              <a:defRPr/>
            </a:lvl1pPr>
            <a:lvl2pPr indent="-260350" lvl="1" marL="914400" rtl="0" algn="l">
              <a:lnSpc>
                <a:spcPct val="100000"/>
              </a:lnSpc>
              <a:spcBef>
                <a:spcPts val="900"/>
              </a:spcBef>
              <a:spcAft>
                <a:spcPts val="0"/>
              </a:spcAft>
              <a:buClr>
                <a:srgbClr val="000000"/>
              </a:buClr>
              <a:buSzPts val="500"/>
              <a:buChar char="○"/>
              <a:defRPr/>
            </a:lvl2pPr>
            <a:lvl3pPr indent="-260350" lvl="2" marL="1371600" rtl="0" algn="l">
              <a:lnSpc>
                <a:spcPct val="100000"/>
              </a:lnSpc>
              <a:spcBef>
                <a:spcPts val="900"/>
              </a:spcBef>
              <a:spcAft>
                <a:spcPts val="0"/>
              </a:spcAft>
              <a:buClr>
                <a:srgbClr val="000000"/>
              </a:buClr>
              <a:buSzPts val="500"/>
              <a:buChar char="■"/>
              <a:defRPr/>
            </a:lvl3pPr>
            <a:lvl4pPr indent="-260350" lvl="3" marL="1828800" rtl="0" algn="l">
              <a:lnSpc>
                <a:spcPct val="100000"/>
              </a:lnSpc>
              <a:spcBef>
                <a:spcPts val="900"/>
              </a:spcBef>
              <a:spcAft>
                <a:spcPts val="0"/>
              </a:spcAft>
              <a:buClr>
                <a:srgbClr val="000000"/>
              </a:buClr>
              <a:buSzPts val="500"/>
              <a:buChar char="●"/>
              <a:defRPr/>
            </a:lvl4pPr>
            <a:lvl5pPr indent="-260350" lvl="4" marL="2286000" rtl="0" algn="l">
              <a:lnSpc>
                <a:spcPct val="100000"/>
              </a:lnSpc>
              <a:spcBef>
                <a:spcPts val="900"/>
              </a:spcBef>
              <a:spcAft>
                <a:spcPts val="0"/>
              </a:spcAft>
              <a:buClr>
                <a:srgbClr val="000000"/>
              </a:buClr>
              <a:buSzPts val="500"/>
              <a:buChar char="○"/>
              <a:defRPr/>
            </a:lvl5pPr>
            <a:lvl6pPr indent="-260350" lvl="5" marL="2743200" rtl="0" algn="l">
              <a:lnSpc>
                <a:spcPct val="100000"/>
              </a:lnSpc>
              <a:spcBef>
                <a:spcPts val="900"/>
              </a:spcBef>
              <a:spcAft>
                <a:spcPts val="0"/>
              </a:spcAft>
              <a:buClr>
                <a:srgbClr val="000000"/>
              </a:buClr>
              <a:buSzPts val="500"/>
              <a:buChar char="■"/>
              <a:defRPr/>
            </a:lvl6pPr>
            <a:lvl7pPr indent="-260350" lvl="6" marL="3200400" rtl="0" algn="l">
              <a:lnSpc>
                <a:spcPct val="100000"/>
              </a:lnSpc>
              <a:spcBef>
                <a:spcPts val="900"/>
              </a:spcBef>
              <a:spcAft>
                <a:spcPts val="0"/>
              </a:spcAft>
              <a:buClr>
                <a:srgbClr val="000000"/>
              </a:buClr>
              <a:buSzPts val="500"/>
              <a:buChar char="●"/>
              <a:defRPr/>
            </a:lvl7pPr>
            <a:lvl8pPr indent="-260350" lvl="7" marL="3657600" rtl="0" algn="l">
              <a:lnSpc>
                <a:spcPct val="100000"/>
              </a:lnSpc>
              <a:spcBef>
                <a:spcPts val="900"/>
              </a:spcBef>
              <a:spcAft>
                <a:spcPts val="0"/>
              </a:spcAft>
              <a:buClr>
                <a:srgbClr val="000000"/>
              </a:buClr>
              <a:buSzPts val="500"/>
              <a:buChar char="○"/>
              <a:defRPr/>
            </a:lvl8pPr>
            <a:lvl9pPr indent="-260350" lvl="8" marL="4114800" rtl="0" algn="l">
              <a:lnSpc>
                <a:spcPct val="100000"/>
              </a:lnSpc>
              <a:spcBef>
                <a:spcPts val="900"/>
              </a:spcBef>
              <a:spcAft>
                <a:spcPts val="0"/>
              </a:spcAft>
              <a:buClr>
                <a:srgbClr val="000000"/>
              </a:buClr>
              <a:buSzPts val="500"/>
              <a:buChar char="■"/>
              <a:defRPr/>
            </a:lvl9pPr>
          </a:lstStyle>
          <a:p/>
        </p:txBody>
      </p:sp>
      <p:sp>
        <p:nvSpPr>
          <p:cNvPr id="71" name="Google Shape;71;p16"/>
          <p:cNvSpPr txBox="1"/>
          <p:nvPr>
            <p:ph idx="12" type="sldNum"/>
          </p:nvPr>
        </p:nvSpPr>
        <p:spPr>
          <a:xfrm>
            <a:off x="8605837" y="4848225"/>
            <a:ext cx="157200" cy="176100"/>
          </a:xfrm>
          <a:prstGeom prst="rect">
            <a:avLst/>
          </a:prstGeom>
          <a:noFill/>
          <a:ln>
            <a:noFill/>
          </a:ln>
        </p:spPr>
        <p:txBody>
          <a:bodyPr anchorCtr="0" anchor="t" bIns="19050" lIns="19050" spcFirstLastPara="1" rIns="19050" wrap="square" tIns="19050">
            <a:noAutofit/>
          </a:bodyPr>
          <a:lstStyle>
            <a:lvl1pPr indent="0" lvl="0"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1pPr>
            <a:lvl2pPr indent="0" lvl="1"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2pPr>
            <a:lvl3pPr indent="0" lvl="2"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3pPr>
            <a:lvl4pPr indent="0" lvl="3"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4pPr>
            <a:lvl5pPr indent="0" lvl="4"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5pPr>
            <a:lvl6pPr indent="0" lvl="5"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6pPr>
            <a:lvl7pPr indent="0" lvl="6"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7pPr>
            <a:lvl8pPr indent="0" lvl="7"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8pPr>
            <a:lvl9pPr indent="0" lvl="8" marL="0" rtl="0" algn="r">
              <a:lnSpc>
                <a:spcPct val="100000"/>
              </a:lnSpc>
              <a:spcBef>
                <a:spcPts val="0"/>
              </a:spcBef>
              <a:spcAft>
                <a:spcPts val="0"/>
              </a:spcAft>
              <a:buClr>
                <a:srgbClr val="747676"/>
              </a:buClr>
              <a:buSzPts val="900"/>
              <a:buFont typeface="Arial"/>
              <a:buNone/>
              <a:defRPr sz="900">
                <a:solidFill>
                  <a:srgbClr val="74767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solidFill>
                <a:schemeClr val="dk2"/>
              </a:solidFill>
              <a:latin typeface="Source Code Pro"/>
              <a:ea typeface="Source Code Pro"/>
              <a:cs typeface="Source Code Pro"/>
              <a:sym typeface="Source Code Pro"/>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72" name="Shape 72"/>
        <p:cNvGrpSpPr/>
        <p:nvPr/>
      </p:nvGrpSpPr>
      <p:grpSpPr>
        <a:xfrm>
          <a:off x="0" y="0"/>
          <a:ext cx="0" cy="0"/>
          <a:chOff x="0" y="0"/>
          <a:chExt cx="0" cy="0"/>
        </a:xfrm>
      </p:grpSpPr>
      <p:sp>
        <p:nvSpPr>
          <p:cNvPr id="73" name="Google Shape;73;p17"/>
          <p:cNvSpPr txBox="1"/>
          <p:nvPr>
            <p:ph type="title"/>
          </p:nvPr>
        </p:nvSpPr>
        <p:spPr>
          <a:xfrm>
            <a:off x="457200" y="205979"/>
            <a:ext cx="82296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accent3"/>
              </a:buClr>
              <a:buSzPts val="4000"/>
              <a:buFont typeface="Arial"/>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7"/>
          <p:cNvSpPr txBox="1"/>
          <p:nvPr>
            <p:ph idx="1" type="body"/>
          </p:nvPr>
        </p:nvSpPr>
        <p:spPr>
          <a:xfrm>
            <a:off x="457200" y="1200151"/>
            <a:ext cx="8229600" cy="3394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1600"/>
              </a:spcBef>
              <a:spcAft>
                <a:spcPts val="0"/>
              </a:spcAft>
              <a:buClr>
                <a:schemeClr val="dk1"/>
              </a:buClr>
              <a:buSzPts val="1800"/>
              <a:buChar char="○"/>
              <a:defRPr/>
            </a:lvl2pPr>
            <a:lvl3pPr indent="-342900" lvl="2" marL="1371600" rtl="0" algn="l">
              <a:spcBef>
                <a:spcPts val="1600"/>
              </a:spcBef>
              <a:spcAft>
                <a:spcPts val="0"/>
              </a:spcAft>
              <a:buClr>
                <a:schemeClr val="dk1"/>
              </a:buClr>
              <a:buSzPts val="1800"/>
              <a:buChar char="■"/>
              <a:defRPr/>
            </a:lvl3pPr>
            <a:lvl4pPr indent="-342900" lvl="3" marL="1828800" rtl="0" algn="l">
              <a:spcBef>
                <a:spcPts val="1600"/>
              </a:spcBef>
              <a:spcAft>
                <a:spcPts val="0"/>
              </a:spcAft>
              <a:buClr>
                <a:schemeClr val="dk1"/>
              </a:buClr>
              <a:buSzPts val="1800"/>
              <a:buChar char="●"/>
              <a:defRPr/>
            </a:lvl4pPr>
            <a:lvl5pPr indent="-342900" lvl="4" marL="2286000" rtl="0" algn="l">
              <a:spcBef>
                <a:spcPts val="1600"/>
              </a:spcBef>
              <a:spcAft>
                <a:spcPts val="0"/>
              </a:spcAft>
              <a:buClr>
                <a:schemeClr val="dk1"/>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75" name="Google Shape;75;p17"/>
          <p:cNvSpPr txBox="1"/>
          <p:nvPr>
            <p:ph idx="12" type="sldNum"/>
          </p:nvPr>
        </p:nvSpPr>
        <p:spPr>
          <a:xfrm>
            <a:off x="8274610" y="4813475"/>
            <a:ext cx="501300" cy="3192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b="1" sz="1000">
                <a:solidFill>
                  <a:schemeClr val="lt1"/>
                </a:solidFill>
                <a:latin typeface="Verdana"/>
                <a:ea typeface="Verdana"/>
                <a:cs typeface="Verdana"/>
                <a:sym typeface="Verdana"/>
              </a:defRPr>
            </a:lvl1pPr>
            <a:lvl2pPr indent="0" lvl="1" marL="0" rtl="0" algn="r">
              <a:spcBef>
                <a:spcPts val="0"/>
              </a:spcBef>
              <a:buNone/>
              <a:defRPr b="1" sz="1000">
                <a:solidFill>
                  <a:schemeClr val="lt1"/>
                </a:solidFill>
                <a:latin typeface="Verdana"/>
                <a:ea typeface="Verdana"/>
                <a:cs typeface="Verdana"/>
                <a:sym typeface="Verdana"/>
              </a:defRPr>
            </a:lvl2pPr>
            <a:lvl3pPr indent="0" lvl="2" marL="0" rtl="0" algn="r">
              <a:spcBef>
                <a:spcPts val="0"/>
              </a:spcBef>
              <a:buNone/>
              <a:defRPr b="1" sz="1000">
                <a:solidFill>
                  <a:schemeClr val="lt1"/>
                </a:solidFill>
                <a:latin typeface="Verdana"/>
                <a:ea typeface="Verdana"/>
                <a:cs typeface="Verdana"/>
                <a:sym typeface="Verdana"/>
              </a:defRPr>
            </a:lvl3pPr>
            <a:lvl4pPr indent="0" lvl="3" marL="0" rtl="0" algn="r">
              <a:spcBef>
                <a:spcPts val="0"/>
              </a:spcBef>
              <a:buNone/>
              <a:defRPr b="1" sz="1000">
                <a:solidFill>
                  <a:schemeClr val="lt1"/>
                </a:solidFill>
                <a:latin typeface="Verdana"/>
                <a:ea typeface="Verdana"/>
                <a:cs typeface="Verdana"/>
                <a:sym typeface="Verdana"/>
              </a:defRPr>
            </a:lvl4pPr>
            <a:lvl5pPr indent="0" lvl="4" marL="0" rtl="0" algn="r">
              <a:spcBef>
                <a:spcPts val="0"/>
              </a:spcBef>
              <a:buNone/>
              <a:defRPr b="1" sz="1000">
                <a:solidFill>
                  <a:schemeClr val="lt1"/>
                </a:solidFill>
                <a:latin typeface="Verdana"/>
                <a:ea typeface="Verdana"/>
                <a:cs typeface="Verdana"/>
                <a:sym typeface="Verdana"/>
              </a:defRPr>
            </a:lvl5pPr>
            <a:lvl6pPr indent="0" lvl="5" marL="0" rtl="0" algn="r">
              <a:spcBef>
                <a:spcPts val="0"/>
              </a:spcBef>
              <a:buNone/>
              <a:defRPr b="1" sz="1000">
                <a:solidFill>
                  <a:schemeClr val="lt1"/>
                </a:solidFill>
                <a:latin typeface="Verdana"/>
                <a:ea typeface="Verdana"/>
                <a:cs typeface="Verdana"/>
                <a:sym typeface="Verdana"/>
              </a:defRPr>
            </a:lvl6pPr>
            <a:lvl7pPr indent="0" lvl="6" marL="0" rtl="0" algn="r">
              <a:spcBef>
                <a:spcPts val="0"/>
              </a:spcBef>
              <a:buNone/>
              <a:defRPr b="1" sz="1000">
                <a:solidFill>
                  <a:schemeClr val="lt1"/>
                </a:solidFill>
                <a:latin typeface="Verdana"/>
                <a:ea typeface="Verdana"/>
                <a:cs typeface="Verdana"/>
                <a:sym typeface="Verdana"/>
              </a:defRPr>
            </a:lvl7pPr>
            <a:lvl8pPr indent="0" lvl="7" marL="0" rtl="0" algn="r">
              <a:spcBef>
                <a:spcPts val="0"/>
              </a:spcBef>
              <a:buNone/>
              <a:defRPr b="1" sz="1000">
                <a:solidFill>
                  <a:schemeClr val="lt1"/>
                </a:solidFill>
                <a:latin typeface="Verdana"/>
                <a:ea typeface="Verdana"/>
                <a:cs typeface="Verdana"/>
                <a:sym typeface="Verdana"/>
              </a:defRPr>
            </a:lvl8pPr>
            <a:lvl9pPr indent="0" lvl="8" marL="0" rtl="0" algn="r">
              <a:spcBef>
                <a:spcPts val="0"/>
              </a:spcBef>
              <a:buNone/>
              <a:defRPr b="1" sz="1000">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7"/>
          <p:cNvSpPr txBox="1"/>
          <p:nvPr>
            <p:ph idx="11" type="ftr"/>
          </p:nvPr>
        </p:nvSpPr>
        <p:spPr>
          <a:xfrm>
            <a:off x="1954993" y="4787664"/>
            <a:ext cx="5791500" cy="319200"/>
          </a:xfrm>
          <a:prstGeom prst="rect">
            <a:avLst/>
          </a:prstGeom>
          <a:noFill/>
          <a:ln>
            <a:noFill/>
          </a:ln>
        </p:spPr>
        <p:txBody>
          <a:bodyPr anchorCtr="0" anchor="t" bIns="45700" lIns="91425" spcFirstLastPara="1" rIns="91425" wrap="square" tIns="45700">
            <a:noAutofit/>
          </a:bodyPr>
          <a:lstStyle>
            <a:lvl1pPr lvl="0" rtl="0" algn="ctr">
              <a:spcBef>
                <a:spcPts val="0"/>
              </a:spcBef>
              <a:spcAft>
                <a:spcPts val="0"/>
              </a:spcAft>
              <a:buSzPts val="1400"/>
              <a:buNone/>
              <a:defRPr b="1" sz="1000">
                <a:solidFill>
                  <a:schemeClr val="lt1"/>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77" name="Shape 77"/>
        <p:cNvGrpSpPr/>
        <p:nvPr/>
      </p:nvGrpSpPr>
      <p:grpSpPr>
        <a:xfrm>
          <a:off x="0" y="0"/>
          <a:ext cx="0" cy="0"/>
          <a:chOff x="0" y="0"/>
          <a:chExt cx="0" cy="0"/>
        </a:xfrm>
      </p:grpSpPr>
      <p:sp>
        <p:nvSpPr>
          <p:cNvPr id="78" name="Google Shape;78;p18"/>
          <p:cNvSpPr/>
          <p:nvPr>
            <p:ph idx="2" type="pic"/>
          </p:nvPr>
        </p:nvSpPr>
        <p:spPr>
          <a:xfrm>
            <a:off x="946547" y="274589"/>
            <a:ext cx="7304400" cy="3090300"/>
          </a:xfrm>
          <a:prstGeom prst="rect">
            <a:avLst/>
          </a:prstGeom>
          <a:noFill/>
          <a:ln>
            <a:noFill/>
          </a:ln>
        </p:spPr>
        <p:txBody>
          <a:bodyPr anchorCtr="0" anchor="t" bIns="45700" lIns="91425" spcFirstLastPara="1" rIns="91425" wrap="square" tIns="45700">
            <a:noAutofit/>
          </a:bodyPr>
          <a:lstStyle>
            <a:lvl1pPr lvl="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lvl="4"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9pPr>
          </a:lstStyle>
          <a:p/>
        </p:txBody>
      </p:sp>
      <p:sp>
        <p:nvSpPr>
          <p:cNvPr id="79" name="Google Shape;79;p18"/>
          <p:cNvSpPr txBox="1"/>
          <p:nvPr>
            <p:ph type="title"/>
          </p:nvPr>
        </p:nvSpPr>
        <p:spPr>
          <a:xfrm>
            <a:off x="892971" y="3643312"/>
            <a:ext cx="7358100" cy="6765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chemeClr val="accent3"/>
              </a:buClr>
              <a:buSzPts val="18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0" name="Google Shape;80;p18"/>
          <p:cNvSpPr txBox="1"/>
          <p:nvPr>
            <p:ph idx="1" type="body"/>
          </p:nvPr>
        </p:nvSpPr>
        <p:spPr>
          <a:xfrm>
            <a:off x="892971" y="4319737"/>
            <a:ext cx="7358100" cy="596100"/>
          </a:xfrm>
          <a:prstGeom prst="rect">
            <a:avLst/>
          </a:prstGeom>
          <a:noFill/>
          <a:ln>
            <a:noFill/>
          </a:ln>
        </p:spPr>
        <p:txBody>
          <a:bodyPr anchorCtr="0" anchor="t" bIns="45700" lIns="91425" spcFirstLastPara="1" rIns="91425" wrap="square" tIns="45700">
            <a:noAutofit/>
          </a:bodyPr>
          <a:lstStyle>
            <a:lvl1pPr indent="-228600" lvl="0" marL="457200" rtl="0" algn="ctr">
              <a:spcBef>
                <a:spcPts val="0"/>
              </a:spcBef>
              <a:spcAft>
                <a:spcPts val="0"/>
              </a:spcAft>
              <a:buClr>
                <a:schemeClr val="dk1"/>
              </a:buClr>
              <a:buSzPts val="1800"/>
              <a:buNone/>
              <a:defRPr/>
            </a:lvl1pPr>
            <a:lvl2pPr indent="-228600" lvl="1" marL="914400" rtl="0" algn="ctr">
              <a:spcBef>
                <a:spcPts val="1600"/>
              </a:spcBef>
              <a:spcAft>
                <a:spcPts val="0"/>
              </a:spcAft>
              <a:buClr>
                <a:schemeClr val="dk1"/>
              </a:buClr>
              <a:buSzPts val="1800"/>
              <a:buNone/>
              <a:defRPr/>
            </a:lvl2pPr>
            <a:lvl3pPr indent="-228600" lvl="2" marL="1371600" rtl="0" algn="ctr">
              <a:spcBef>
                <a:spcPts val="1600"/>
              </a:spcBef>
              <a:spcAft>
                <a:spcPts val="0"/>
              </a:spcAft>
              <a:buClr>
                <a:schemeClr val="dk1"/>
              </a:buClr>
              <a:buSzPts val="1800"/>
              <a:buNone/>
              <a:defRPr/>
            </a:lvl3pPr>
            <a:lvl4pPr indent="-228600" lvl="3" marL="1828800" rtl="0" algn="ctr">
              <a:spcBef>
                <a:spcPts val="1600"/>
              </a:spcBef>
              <a:spcAft>
                <a:spcPts val="0"/>
              </a:spcAft>
              <a:buClr>
                <a:schemeClr val="dk1"/>
              </a:buClr>
              <a:buSzPts val="1800"/>
              <a:buNone/>
              <a:defRPr/>
            </a:lvl4pPr>
            <a:lvl5pPr indent="-228600" lvl="4" marL="2286000" rtl="0" algn="ctr">
              <a:spcBef>
                <a:spcPts val="1600"/>
              </a:spcBef>
              <a:spcAft>
                <a:spcPts val="0"/>
              </a:spcAft>
              <a:buClr>
                <a:schemeClr val="dk1"/>
              </a:buClr>
              <a:buSzPts val="1800"/>
              <a:buNone/>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81" name="Google Shape;81;p18"/>
          <p:cNvSpPr txBox="1"/>
          <p:nvPr>
            <p:ph idx="12" type="sldNum"/>
          </p:nvPr>
        </p:nvSpPr>
        <p:spPr>
          <a:xfrm>
            <a:off x="0" y="0"/>
            <a:ext cx="0" cy="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1" sz="1000">
                <a:solidFill>
                  <a:schemeClr val="lt1"/>
                </a:solidFill>
                <a:latin typeface="Verdana"/>
                <a:ea typeface="Verdana"/>
                <a:cs typeface="Verdana"/>
                <a:sym typeface="Verdana"/>
              </a:defRPr>
            </a:lvl1pPr>
            <a:lvl2pPr indent="0" lvl="1" marL="0" marR="0" rtl="0" algn="r">
              <a:spcBef>
                <a:spcPts val="0"/>
              </a:spcBef>
              <a:buNone/>
              <a:defRPr b="1" sz="1000">
                <a:solidFill>
                  <a:schemeClr val="lt1"/>
                </a:solidFill>
                <a:latin typeface="Verdana"/>
                <a:ea typeface="Verdana"/>
                <a:cs typeface="Verdana"/>
                <a:sym typeface="Verdana"/>
              </a:defRPr>
            </a:lvl2pPr>
            <a:lvl3pPr indent="0" lvl="2" marL="0" marR="0" rtl="0" algn="r">
              <a:spcBef>
                <a:spcPts val="0"/>
              </a:spcBef>
              <a:buNone/>
              <a:defRPr b="1" sz="1000">
                <a:solidFill>
                  <a:schemeClr val="lt1"/>
                </a:solidFill>
                <a:latin typeface="Verdana"/>
                <a:ea typeface="Verdana"/>
                <a:cs typeface="Verdana"/>
                <a:sym typeface="Verdana"/>
              </a:defRPr>
            </a:lvl3pPr>
            <a:lvl4pPr indent="0" lvl="3" marL="0" marR="0" rtl="0" algn="r">
              <a:spcBef>
                <a:spcPts val="0"/>
              </a:spcBef>
              <a:buNone/>
              <a:defRPr b="1" sz="1000">
                <a:solidFill>
                  <a:schemeClr val="lt1"/>
                </a:solidFill>
                <a:latin typeface="Verdana"/>
                <a:ea typeface="Verdana"/>
                <a:cs typeface="Verdana"/>
                <a:sym typeface="Verdana"/>
              </a:defRPr>
            </a:lvl4pPr>
            <a:lvl5pPr indent="0" lvl="4" marL="0" marR="0" rtl="0" algn="r">
              <a:spcBef>
                <a:spcPts val="0"/>
              </a:spcBef>
              <a:buNone/>
              <a:defRPr b="1" sz="1000">
                <a:solidFill>
                  <a:schemeClr val="lt1"/>
                </a:solidFill>
                <a:latin typeface="Verdana"/>
                <a:ea typeface="Verdana"/>
                <a:cs typeface="Verdana"/>
                <a:sym typeface="Verdana"/>
              </a:defRPr>
            </a:lvl5pPr>
            <a:lvl6pPr indent="0" lvl="5" marL="0" marR="0" rtl="0" algn="r">
              <a:spcBef>
                <a:spcPts val="0"/>
              </a:spcBef>
              <a:buNone/>
              <a:defRPr b="1" sz="1000">
                <a:solidFill>
                  <a:schemeClr val="lt1"/>
                </a:solidFill>
                <a:latin typeface="Verdana"/>
                <a:ea typeface="Verdana"/>
                <a:cs typeface="Verdana"/>
                <a:sym typeface="Verdana"/>
              </a:defRPr>
            </a:lvl6pPr>
            <a:lvl7pPr indent="0" lvl="6" marL="0" marR="0" rtl="0" algn="r">
              <a:spcBef>
                <a:spcPts val="0"/>
              </a:spcBef>
              <a:buNone/>
              <a:defRPr b="1" sz="1000">
                <a:solidFill>
                  <a:schemeClr val="lt1"/>
                </a:solidFill>
                <a:latin typeface="Verdana"/>
                <a:ea typeface="Verdana"/>
                <a:cs typeface="Verdana"/>
                <a:sym typeface="Verdana"/>
              </a:defRPr>
            </a:lvl7pPr>
            <a:lvl8pPr indent="0" lvl="7" marL="0" marR="0" rtl="0" algn="r">
              <a:spcBef>
                <a:spcPts val="0"/>
              </a:spcBef>
              <a:buNone/>
              <a:defRPr b="1" sz="1000">
                <a:solidFill>
                  <a:schemeClr val="lt1"/>
                </a:solidFill>
                <a:latin typeface="Verdana"/>
                <a:ea typeface="Verdana"/>
                <a:cs typeface="Verdana"/>
                <a:sym typeface="Verdana"/>
              </a:defRPr>
            </a:lvl8pPr>
            <a:lvl9pPr indent="0" lvl="8" marL="0" marR="0" rtl="0" algn="r">
              <a:spcBef>
                <a:spcPts val="0"/>
              </a:spcBef>
              <a:buNone/>
              <a:defRPr b="1" sz="1000">
                <a:solidFill>
                  <a:schemeClr val="lt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cxnSp>
        <p:nvCxnSpPr>
          <p:cNvPr id="24" name="Google Shape;24;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5" name="Google Shape;25;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cxnSp>
        <p:nvCxnSpPr>
          <p:cNvPr id="33" name="Google Shape;33;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4" name="Google Shape;34;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 name="Google Shape;35;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FFFFFF"/>
        </a:solidFill>
      </p:bgPr>
    </p:bg>
    <p:spTree>
      <p:nvGrpSpPr>
        <p:cNvPr id="37" name="Shape 37"/>
        <p:cNvGrpSpPr/>
        <p:nvPr/>
      </p:nvGrpSpPr>
      <p:grpSpPr>
        <a:xfrm>
          <a:off x="0" y="0"/>
          <a:ext cx="0" cy="0"/>
          <a:chOff x="0" y="0"/>
          <a:chExt cx="0" cy="0"/>
        </a:xfrm>
      </p:grpSpPr>
      <p:sp>
        <p:nvSpPr>
          <p:cNvPr id="38" name="Google Shape;38;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39" name="Google Shape;39;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rgbClr val="FFFFFF"/>
        </a:solidFill>
      </p:bgPr>
    </p:bg>
    <p:spTree>
      <p:nvGrpSpPr>
        <p:cNvPr id="40" name="Shape 40"/>
        <p:cNvGrpSpPr/>
        <p:nvPr/>
      </p:nvGrpSpPr>
      <p:grpSpPr>
        <a:xfrm>
          <a:off x="0" y="0"/>
          <a:ext cx="0" cy="0"/>
          <a:chOff x="0" y="0"/>
          <a:chExt cx="0" cy="0"/>
        </a:xfrm>
      </p:grpSpPr>
      <p:sp>
        <p:nvSpPr>
          <p:cNvPr id="41" name="Google Shape;41;p9"/>
          <p:cNvSpPr/>
          <p:nvPr/>
        </p:nvSpPr>
        <p:spPr>
          <a:xfrm>
            <a:off x="4572000" y="175"/>
            <a:ext cx="4572000" cy="51435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3" name="Google Shape;43;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7" name="Google Shape;7;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hyperlink" Target="https://www.bloomberg.com/graphics/2016-amazon-same-da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hyperlink" Target="https://arxiv.org/abs/1701.08230"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hyperlink" Target="https://research.google.com/bigpicture/attacking-discrimination-in-ml/"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fairmlbook.org/" TargetMode="External"/><Relationship Id="rId4" Type="http://schemas.openxmlformats.org/officeDocument/2006/relationships/hyperlink" Target="https://fairmlbook.or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9"/>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102: Lecture 5</a:t>
            </a:r>
            <a:endParaRPr/>
          </a:p>
        </p:txBody>
      </p:sp>
      <p:sp>
        <p:nvSpPr>
          <p:cNvPr id="87" name="Google Shape;87;p19"/>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Moritz Hardt</a:t>
            </a:r>
            <a:endParaRPr/>
          </a:p>
          <a:p>
            <a:pPr indent="0" lvl="0" marL="0" rtl="0" algn="ctr">
              <a:spcBef>
                <a:spcPts val="0"/>
              </a:spcBef>
              <a:spcAft>
                <a:spcPts val="0"/>
              </a:spcAft>
              <a:buNone/>
            </a:pPr>
            <a:r>
              <a:rPr lang="en" sz="3000">
                <a:solidFill>
                  <a:schemeClr val="lt2"/>
                </a:solidFill>
              </a:rPr>
              <a:t>UC Berkeley, Spring 2020</a:t>
            </a:r>
            <a:endParaRPr sz="30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Same setup as before</a:t>
            </a:r>
            <a:endParaRPr/>
          </a:p>
        </p:txBody>
      </p:sp>
      <p:sp>
        <p:nvSpPr>
          <p:cNvPr id="139" name="Google Shape;139;p28"/>
          <p:cNvSpPr txBox="1"/>
          <p:nvPr>
            <p:ph idx="1" type="body"/>
          </p:nvPr>
        </p:nvSpPr>
        <p:spPr>
          <a:xfrm>
            <a:off x="311700" y="12011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a:t>
            </a:r>
            <a:r>
              <a:rPr i="1" lang="en"/>
              <a:t>X</a:t>
            </a:r>
            <a:endParaRPr i="1"/>
          </a:p>
          <a:p>
            <a:pPr indent="0" lvl="0" marL="0" rtl="0" algn="l">
              <a:spcBef>
                <a:spcPts val="1600"/>
              </a:spcBef>
              <a:spcAft>
                <a:spcPts val="0"/>
              </a:spcAft>
              <a:buNone/>
            </a:pPr>
            <a:r>
              <a:rPr lang="en"/>
              <a:t>Target variable </a:t>
            </a:r>
            <a:r>
              <a:rPr i="1" lang="en"/>
              <a:t>Y (</a:t>
            </a:r>
            <a:r>
              <a:rPr lang="en"/>
              <a:t>aka</a:t>
            </a:r>
            <a:r>
              <a:rPr lang="en"/>
              <a:t> called parameter </a:t>
            </a:r>
            <a:r>
              <a:rPr lang="en"/>
              <a:t>θ in previous lectures)</a:t>
            </a:r>
            <a:endParaRPr i="1"/>
          </a:p>
          <a:p>
            <a:pPr indent="0" lvl="0" marL="0" rtl="0" algn="l">
              <a:spcBef>
                <a:spcPts val="1600"/>
              </a:spcBef>
              <a:spcAft>
                <a:spcPts val="0"/>
              </a:spcAft>
              <a:buNone/>
            </a:pPr>
            <a:r>
              <a:rPr lang="en"/>
              <a:t>Decision rule </a:t>
            </a:r>
            <a:r>
              <a:rPr lang="en"/>
              <a:t>δ(</a:t>
            </a:r>
            <a:r>
              <a:rPr i="1" lang="en"/>
              <a:t>X</a:t>
            </a:r>
            <a:r>
              <a:rPr lang="en"/>
              <a:t>)</a:t>
            </a:r>
            <a:endParaRPr/>
          </a:p>
          <a:p>
            <a:pPr indent="0" lvl="0" marL="0" rtl="0" algn="l">
              <a:spcBef>
                <a:spcPts val="1600"/>
              </a:spcBef>
              <a:spcAft>
                <a:spcPts val="0"/>
              </a:spcAft>
              <a:buNone/>
            </a:pPr>
            <a:r>
              <a:rPr lang="en"/>
              <a:t>Typically δ(</a:t>
            </a:r>
            <a:r>
              <a:rPr i="1" lang="en"/>
              <a:t>X</a:t>
            </a:r>
            <a:r>
              <a:rPr lang="en"/>
              <a:t>) = 1{R(X) &gt; t} threshold rule, where </a:t>
            </a:r>
            <a:r>
              <a:rPr i="1" lang="en"/>
              <a:t>R</a:t>
            </a:r>
            <a:r>
              <a:rPr lang="en"/>
              <a:t> could be:</a:t>
            </a:r>
            <a:endParaRPr/>
          </a:p>
          <a:p>
            <a:pPr indent="-342900" lvl="0" marL="457200" rtl="0" algn="l">
              <a:spcBef>
                <a:spcPts val="1600"/>
              </a:spcBef>
              <a:spcAft>
                <a:spcPts val="0"/>
              </a:spcAft>
              <a:buSzPts val="1800"/>
              <a:buChar char="●"/>
            </a:pPr>
            <a:r>
              <a:rPr lang="en"/>
              <a:t>likelihood ratio test (recall, Neyman-Pearson)</a:t>
            </a:r>
            <a:endParaRPr/>
          </a:p>
          <a:p>
            <a:pPr indent="-342900" lvl="0" marL="457200" rtl="0" algn="l">
              <a:spcBef>
                <a:spcPts val="0"/>
              </a:spcBef>
              <a:spcAft>
                <a:spcPts val="0"/>
              </a:spcAft>
              <a:buSzPts val="1800"/>
              <a:buChar char="●"/>
            </a:pPr>
            <a:r>
              <a:rPr lang="en"/>
              <a:t>conditional expectation (recall, Bayes optimal score)</a:t>
            </a:r>
            <a:endParaRPr/>
          </a:p>
          <a:p>
            <a:pPr indent="-342900" lvl="0" marL="457200" rtl="0" algn="l">
              <a:spcBef>
                <a:spcPts val="0"/>
              </a:spcBef>
              <a:spcAft>
                <a:spcPts val="0"/>
              </a:spcAft>
              <a:buSzPts val="1800"/>
              <a:buChar char="●"/>
            </a:pPr>
            <a:r>
              <a:rPr lang="en"/>
              <a:t>score learned from data (future lectures)</a:t>
            </a:r>
            <a:endParaRPr/>
          </a:p>
          <a:p>
            <a:pPr indent="0" lvl="0" marL="0" rtl="0" algn="l">
              <a:spcBef>
                <a:spcPts val="1600"/>
              </a:spcBef>
              <a:spcAft>
                <a:spcPts val="1600"/>
              </a:spcAft>
              <a:buNone/>
            </a:pPr>
            <a:r>
              <a:rPr lang="en"/>
              <a:t>Loss function L(δ(</a:t>
            </a:r>
            <a:r>
              <a:rPr i="1" lang="en"/>
              <a:t>X</a:t>
            </a:r>
            <a:r>
              <a:rPr lang="en"/>
              <a:t>), 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One important complication</a:t>
            </a:r>
            <a:endParaRPr/>
          </a:p>
        </p:txBody>
      </p:sp>
      <p:sp>
        <p:nvSpPr>
          <p:cNvPr id="145" name="Google Shape;145;p2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many real-world applications, our features </a:t>
            </a:r>
            <a:r>
              <a:rPr i="1" lang="en"/>
              <a:t>X</a:t>
            </a:r>
            <a:r>
              <a:rPr lang="en"/>
              <a:t> contain sensitive attribute </a:t>
            </a:r>
            <a:r>
              <a:rPr i="1" lang="en"/>
              <a:t>A</a:t>
            </a:r>
            <a:endParaRPr i="1"/>
          </a:p>
          <a:p>
            <a:pPr indent="0" lvl="0" marL="0" rtl="0" algn="l">
              <a:spcBef>
                <a:spcPts val="1600"/>
              </a:spcBef>
              <a:spcAft>
                <a:spcPts val="0"/>
              </a:spcAft>
              <a:buNone/>
            </a:pPr>
            <a:r>
              <a:rPr i="1" lang="en"/>
              <a:t>Assume A is a discrete random variable partitioning population into groups a, b, c, ...</a:t>
            </a:r>
            <a:endParaRPr i="1"/>
          </a:p>
          <a:p>
            <a:pPr indent="0" lvl="0" marL="0" rtl="0" algn="l">
              <a:spcBef>
                <a:spcPts val="1600"/>
              </a:spcBef>
              <a:spcAft>
                <a:spcPts val="0"/>
              </a:spcAft>
              <a:buNone/>
            </a:pPr>
            <a:r>
              <a:rPr lang="en"/>
              <a:t>Examples: race, gender, disability status, etc.</a:t>
            </a:r>
            <a:endParaRPr/>
          </a:p>
          <a:p>
            <a:pPr indent="0" lvl="0" marL="0" rtl="0" algn="l">
              <a:spcBef>
                <a:spcPts val="1600"/>
              </a:spcBef>
              <a:spcAft>
                <a:spcPts val="1600"/>
              </a:spcAft>
              <a:buNone/>
            </a:pPr>
            <a:r>
              <a:rPr lang="en"/>
              <a:t>This lecture: How do we avoid making decisions that </a:t>
            </a:r>
            <a:r>
              <a:rPr i="1" lang="en"/>
              <a:t>discriminate</a:t>
            </a:r>
            <a:r>
              <a:rPr lang="en"/>
              <a:t> based on the sensitive attribute?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Legally recognized ‘protected classes’ in the US</a:t>
            </a:r>
            <a:endParaRPr/>
          </a:p>
        </p:txBody>
      </p:sp>
      <p:sp>
        <p:nvSpPr>
          <p:cNvPr id="151" name="Google Shape;151;p3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a:solidFill>
                  <a:srgbClr val="000000"/>
                </a:solidFill>
              </a:rPr>
              <a:t>Race</a:t>
            </a:r>
            <a:r>
              <a:rPr lang="en">
                <a:solidFill>
                  <a:srgbClr val="000000"/>
                </a:solidFill>
              </a:rPr>
              <a:t> (Civil Rights Act of 1964); </a:t>
            </a:r>
            <a:r>
              <a:rPr b="1" lang="en">
                <a:solidFill>
                  <a:srgbClr val="000000"/>
                </a:solidFill>
              </a:rPr>
              <a:t>Color</a:t>
            </a:r>
            <a:r>
              <a:rPr lang="en">
                <a:solidFill>
                  <a:srgbClr val="000000"/>
                </a:solidFill>
              </a:rPr>
              <a:t> (Civil Rights Act of 1964); </a:t>
            </a:r>
            <a:r>
              <a:rPr b="1" lang="en">
                <a:solidFill>
                  <a:srgbClr val="000000"/>
                </a:solidFill>
              </a:rPr>
              <a:t>Sex</a:t>
            </a:r>
            <a:r>
              <a:rPr lang="en">
                <a:solidFill>
                  <a:srgbClr val="000000"/>
                </a:solidFill>
              </a:rPr>
              <a:t> (Equal Pay Act of 1963; Civil Rights Act of 1964); </a:t>
            </a:r>
            <a:r>
              <a:rPr b="1" lang="en">
                <a:solidFill>
                  <a:srgbClr val="000000"/>
                </a:solidFill>
              </a:rPr>
              <a:t>Religion</a:t>
            </a:r>
            <a:r>
              <a:rPr lang="en">
                <a:solidFill>
                  <a:srgbClr val="000000"/>
                </a:solidFill>
              </a:rPr>
              <a:t> (Civil Rights Act of 1964); </a:t>
            </a:r>
            <a:r>
              <a:rPr b="1" lang="en">
                <a:solidFill>
                  <a:srgbClr val="000000"/>
                </a:solidFill>
              </a:rPr>
              <a:t>National origin</a:t>
            </a:r>
            <a:r>
              <a:rPr lang="en">
                <a:solidFill>
                  <a:srgbClr val="000000"/>
                </a:solidFill>
              </a:rPr>
              <a:t> (Civil Rights Act of 1964); </a:t>
            </a:r>
            <a:r>
              <a:rPr b="1" lang="en">
                <a:solidFill>
                  <a:srgbClr val="000000"/>
                </a:solidFill>
              </a:rPr>
              <a:t>Citizenship</a:t>
            </a:r>
            <a:r>
              <a:rPr lang="en">
                <a:solidFill>
                  <a:srgbClr val="000000"/>
                </a:solidFill>
              </a:rPr>
              <a:t> (Immigration Reform and Control Act); </a:t>
            </a:r>
            <a:r>
              <a:rPr b="1" lang="en">
                <a:solidFill>
                  <a:srgbClr val="000000"/>
                </a:solidFill>
              </a:rPr>
              <a:t>Age</a:t>
            </a:r>
            <a:r>
              <a:rPr lang="en">
                <a:solidFill>
                  <a:srgbClr val="000000"/>
                </a:solidFill>
              </a:rPr>
              <a:t> (Age Discrimination in Employment Act of 1967); </a:t>
            </a:r>
            <a:r>
              <a:rPr b="1" lang="en">
                <a:solidFill>
                  <a:srgbClr val="000000"/>
                </a:solidFill>
              </a:rPr>
              <a:t>Pregnancy</a:t>
            </a:r>
            <a:r>
              <a:rPr lang="en">
                <a:solidFill>
                  <a:srgbClr val="000000"/>
                </a:solidFill>
              </a:rPr>
              <a:t> (Pregnancy Discrimination Act); </a:t>
            </a:r>
            <a:r>
              <a:rPr b="1" lang="en">
                <a:solidFill>
                  <a:srgbClr val="000000"/>
                </a:solidFill>
              </a:rPr>
              <a:t>Familial status</a:t>
            </a:r>
            <a:r>
              <a:rPr lang="en">
                <a:solidFill>
                  <a:srgbClr val="000000"/>
                </a:solidFill>
              </a:rPr>
              <a:t> (Civil Rights Act of 1968); </a:t>
            </a:r>
            <a:r>
              <a:rPr b="1" lang="en">
                <a:solidFill>
                  <a:srgbClr val="000000"/>
                </a:solidFill>
              </a:rPr>
              <a:t>Disability status</a:t>
            </a:r>
            <a:r>
              <a:rPr lang="en">
                <a:solidFill>
                  <a:srgbClr val="000000"/>
                </a:solidFill>
              </a:rPr>
              <a:t> (Rehabilitation Act of 1973; Americans with Disabilities Act of 1990); </a:t>
            </a:r>
            <a:r>
              <a:rPr b="1" lang="en">
                <a:solidFill>
                  <a:srgbClr val="000000"/>
                </a:solidFill>
              </a:rPr>
              <a:t>Veteran status</a:t>
            </a:r>
            <a:r>
              <a:rPr lang="en">
                <a:solidFill>
                  <a:srgbClr val="000000"/>
                </a:solidFill>
              </a:rPr>
              <a:t> (Vietnam Era Veterans' Readjustment Assistance Act of 1974; Uniformed Services Employment and Reemployment Rights Act); </a:t>
            </a:r>
            <a:r>
              <a:rPr b="1" lang="en">
                <a:solidFill>
                  <a:srgbClr val="000000"/>
                </a:solidFill>
              </a:rPr>
              <a:t>Genetic information</a:t>
            </a:r>
            <a:r>
              <a:rPr lang="en">
                <a:solidFill>
                  <a:srgbClr val="000000"/>
                </a:solidFill>
              </a:rPr>
              <a:t> (Genetic Information Nondiscrimination Act)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Regulated domains (based on US law)</a:t>
            </a:r>
            <a:endParaRPr/>
          </a:p>
        </p:txBody>
      </p:sp>
      <p:sp>
        <p:nvSpPr>
          <p:cNvPr id="157" name="Google Shape;157;p3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Clr>
                <a:srgbClr val="000000"/>
              </a:buClr>
              <a:buSzPts val="1800"/>
              <a:buFont typeface="Arial"/>
              <a:buChar char="●"/>
            </a:pPr>
            <a:r>
              <a:rPr b="1" lang="en">
                <a:solidFill>
                  <a:srgbClr val="000000"/>
                </a:solidFill>
              </a:rPr>
              <a:t>Credit</a:t>
            </a:r>
            <a:r>
              <a:rPr lang="en">
                <a:solidFill>
                  <a:srgbClr val="000000"/>
                </a:solidFill>
              </a:rPr>
              <a:t> (Equal Credit Opportunity Act)</a:t>
            </a:r>
            <a:endParaRPr>
              <a:solidFill>
                <a:srgbClr val="000000"/>
              </a:solidFill>
            </a:endParaRPr>
          </a:p>
          <a:p>
            <a:pPr indent="-342900" lvl="0" marL="457200" rtl="0" algn="l">
              <a:spcBef>
                <a:spcPts val="0"/>
              </a:spcBef>
              <a:spcAft>
                <a:spcPts val="0"/>
              </a:spcAft>
              <a:buClr>
                <a:srgbClr val="000000"/>
              </a:buClr>
              <a:buSzPts val="1800"/>
              <a:buFont typeface="Arial"/>
              <a:buChar char="●"/>
            </a:pPr>
            <a:r>
              <a:rPr b="1" lang="en">
                <a:solidFill>
                  <a:srgbClr val="000000"/>
                </a:solidFill>
              </a:rPr>
              <a:t>Education</a:t>
            </a:r>
            <a:r>
              <a:rPr lang="en">
                <a:solidFill>
                  <a:srgbClr val="000000"/>
                </a:solidFill>
              </a:rPr>
              <a:t> (Civil Rights Act of 1964; Education Amendments of 1972)</a:t>
            </a:r>
            <a:endParaRPr>
              <a:solidFill>
                <a:srgbClr val="000000"/>
              </a:solidFill>
            </a:endParaRPr>
          </a:p>
          <a:p>
            <a:pPr indent="-342900" lvl="0" marL="457200" rtl="0" algn="l">
              <a:spcBef>
                <a:spcPts val="0"/>
              </a:spcBef>
              <a:spcAft>
                <a:spcPts val="0"/>
              </a:spcAft>
              <a:buClr>
                <a:srgbClr val="000000"/>
              </a:buClr>
              <a:buSzPts val="1800"/>
              <a:buFont typeface="Arial"/>
              <a:buChar char="●"/>
            </a:pPr>
            <a:r>
              <a:rPr b="1" lang="en">
                <a:solidFill>
                  <a:srgbClr val="000000"/>
                </a:solidFill>
              </a:rPr>
              <a:t>Employment</a:t>
            </a:r>
            <a:r>
              <a:rPr lang="en">
                <a:solidFill>
                  <a:srgbClr val="000000"/>
                </a:solidFill>
              </a:rPr>
              <a:t> (Civil Rights Act of 1964)</a:t>
            </a:r>
            <a:endParaRPr>
              <a:solidFill>
                <a:srgbClr val="000000"/>
              </a:solidFill>
            </a:endParaRPr>
          </a:p>
          <a:p>
            <a:pPr indent="-342900" lvl="0" marL="457200" rtl="0" algn="l">
              <a:spcBef>
                <a:spcPts val="0"/>
              </a:spcBef>
              <a:spcAft>
                <a:spcPts val="0"/>
              </a:spcAft>
              <a:buClr>
                <a:srgbClr val="000000"/>
              </a:buClr>
              <a:buSzPts val="1800"/>
              <a:buFont typeface="Arial"/>
              <a:buChar char="●"/>
            </a:pPr>
            <a:r>
              <a:rPr b="1" lang="en">
                <a:solidFill>
                  <a:srgbClr val="000000"/>
                </a:solidFill>
              </a:rPr>
              <a:t>Housing</a:t>
            </a:r>
            <a:r>
              <a:rPr lang="en">
                <a:solidFill>
                  <a:srgbClr val="000000"/>
                </a:solidFill>
              </a:rPr>
              <a:t> (Fair Housing Act)</a:t>
            </a:r>
            <a:endParaRPr>
              <a:solidFill>
                <a:srgbClr val="000000"/>
              </a:solidFill>
            </a:endParaRPr>
          </a:p>
          <a:p>
            <a:pPr indent="-342900" lvl="0" marL="457200" rtl="0" algn="l">
              <a:spcBef>
                <a:spcPts val="0"/>
              </a:spcBef>
              <a:spcAft>
                <a:spcPts val="0"/>
              </a:spcAft>
              <a:buClr>
                <a:srgbClr val="000000"/>
              </a:buClr>
              <a:buSzPts val="1800"/>
              <a:buFont typeface="Arial"/>
              <a:buChar char="●"/>
            </a:pPr>
            <a:r>
              <a:rPr b="1" lang="en">
                <a:solidFill>
                  <a:srgbClr val="000000"/>
                </a:solidFill>
              </a:rPr>
              <a:t>‘Public Accommodation’</a:t>
            </a:r>
            <a:r>
              <a:rPr lang="en">
                <a:solidFill>
                  <a:srgbClr val="000000"/>
                </a:solidFill>
              </a:rPr>
              <a:t> (Civil Rights Act of 1964)</a:t>
            </a:r>
            <a:endParaRPr>
              <a:solidFill>
                <a:srgbClr val="000000"/>
              </a:solidFill>
            </a:endParaRPr>
          </a:p>
          <a:p>
            <a:pPr indent="0" lvl="0" marL="0" rtl="0" algn="l">
              <a:spcBef>
                <a:spcPts val="1200"/>
              </a:spcBef>
              <a:spcAft>
                <a:spcPts val="0"/>
              </a:spcAft>
              <a:buNone/>
            </a:pPr>
            <a:r>
              <a:rPr lang="en">
                <a:solidFill>
                  <a:srgbClr val="000000"/>
                </a:solidFill>
              </a:rPr>
              <a:t>Extends to </a:t>
            </a:r>
            <a:r>
              <a:rPr i="1" lang="en">
                <a:solidFill>
                  <a:srgbClr val="000000"/>
                </a:solidFill>
              </a:rPr>
              <a:t>marketing and advertising</a:t>
            </a:r>
            <a:r>
              <a:rPr lang="en">
                <a:solidFill>
                  <a:srgbClr val="000000"/>
                </a:solidFill>
              </a:rPr>
              <a:t>; not limited to final decision</a:t>
            </a:r>
            <a:endParaRPr>
              <a:solidFill>
                <a:srgbClr val="000000"/>
              </a:solidFill>
            </a:endParaRPr>
          </a:p>
          <a:p>
            <a:pPr indent="0" lvl="0" marL="0" rtl="0" algn="l">
              <a:spcBef>
                <a:spcPts val="1200"/>
              </a:spcBef>
              <a:spcAft>
                <a:spcPts val="1200"/>
              </a:spcAft>
              <a:buNone/>
            </a:pPr>
            <a:r>
              <a:rPr lang="en">
                <a:solidFill>
                  <a:srgbClr val="000000"/>
                </a:solidFill>
              </a:rPr>
              <a:t>This list sets aside complex web of laws that regulates the government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Fairness through </a:t>
            </a:r>
            <a:r>
              <a:rPr i="1" lang="en"/>
              <a:t>unawareness</a:t>
            </a:r>
            <a:r>
              <a:rPr lang="en"/>
              <a:t>?</a:t>
            </a:r>
            <a:endParaRPr/>
          </a:p>
        </p:txBody>
      </p:sp>
      <p:sp>
        <p:nvSpPr>
          <p:cNvPr id="163" name="Google Shape;163;p3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Can we avoid this whole mess by </a:t>
            </a:r>
            <a:r>
              <a:rPr b="1" lang="en" sz="2400"/>
              <a:t>removing/ignoring all sensitive attributes from our data?</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33"/>
          <p:cNvPicPr preferRelativeResize="0"/>
          <p:nvPr/>
        </p:nvPicPr>
        <p:blipFill>
          <a:blip r:embed="rId3">
            <a:alphaModFix/>
          </a:blip>
          <a:stretch>
            <a:fillRect/>
          </a:stretch>
        </p:blipFill>
        <p:spPr>
          <a:xfrm>
            <a:off x="1295400" y="152400"/>
            <a:ext cx="6388796"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Amazon same-day delivery coverage</a:t>
            </a:r>
            <a:endParaRPr/>
          </a:p>
        </p:txBody>
      </p:sp>
      <p:pic>
        <p:nvPicPr>
          <p:cNvPr id="174" name="Google Shape;174;p34"/>
          <p:cNvPicPr preferRelativeResize="0"/>
          <p:nvPr/>
        </p:nvPicPr>
        <p:blipFill>
          <a:blip r:embed="rId3">
            <a:alphaModFix/>
          </a:blip>
          <a:stretch>
            <a:fillRect/>
          </a:stretch>
        </p:blipFill>
        <p:spPr>
          <a:xfrm>
            <a:off x="1447800" y="1106000"/>
            <a:ext cx="6418568" cy="3732699"/>
          </a:xfrm>
          <a:prstGeom prst="rect">
            <a:avLst/>
          </a:prstGeom>
          <a:noFill/>
          <a:ln>
            <a:noFill/>
          </a:ln>
        </p:spPr>
      </p:pic>
      <p:sp>
        <p:nvSpPr>
          <p:cNvPr id="175" name="Google Shape;175;p34"/>
          <p:cNvSpPr txBox="1"/>
          <p:nvPr/>
        </p:nvSpPr>
        <p:spPr>
          <a:xfrm>
            <a:off x="4688100" y="4833075"/>
            <a:ext cx="4455900" cy="2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Source: </a:t>
            </a:r>
            <a:r>
              <a:rPr lang="en" sz="1000" u="sng">
                <a:solidFill>
                  <a:schemeClr val="hlink"/>
                </a:solidFill>
                <a:hlinkClick r:id="rId4"/>
              </a:rPr>
              <a:t>https://www.bloomberg.com/graphics/2016-amazon-same-day/</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failure of fairness through </a:t>
            </a:r>
            <a:r>
              <a:rPr i="1" lang="en"/>
              <a:t>unawareness</a:t>
            </a:r>
            <a:endParaRPr i="1"/>
          </a:p>
        </p:txBody>
      </p:sp>
      <p:sp>
        <p:nvSpPr>
          <p:cNvPr id="181" name="Google Shape;181;p3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is great at discovering “proxy variables”</a:t>
            </a:r>
            <a:endParaRPr/>
          </a:p>
          <a:p>
            <a:pPr indent="0" lvl="0" marL="0" rtl="0" algn="l">
              <a:spcBef>
                <a:spcPts val="1600"/>
              </a:spcBef>
              <a:spcAft>
                <a:spcPts val="0"/>
              </a:spcAft>
              <a:buNone/>
            </a:pPr>
            <a:r>
              <a:rPr lang="en"/>
              <a:t>If the sensitive attribute gives a boost in predictive accuracy, machine learning will likely discover </a:t>
            </a:r>
            <a:endParaRPr/>
          </a:p>
          <a:p>
            <a:pPr indent="0" lvl="0" marL="0" rtl="0" algn="l">
              <a:spcBef>
                <a:spcPts val="1600"/>
              </a:spcBef>
              <a:spcAft>
                <a:spcPts val="1600"/>
              </a:spcAft>
              <a:buNone/>
            </a:pPr>
            <a:r>
              <a:rPr lang="en"/>
              <a:t>Perhaps Amazon was just predicting </a:t>
            </a:r>
            <a:r>
              <a:rPr i="1" lang="en"/>
              <a:t>number of purchases</a:t>
            </a:r>
            <a:r>
              <a:rPr lang="en"/>
              <a:t>, which correlates with affluence, which correlates with race in the United States.</a:t>
            </a:r>
            <a:r>
              <a:rPr i="1" lang="en"/>
              <a:t> Amazon almost certainly  did not look at their customers’ ‘race’ when they built this product.</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6"/>
          <p:cNvSpPr txBox="1"/>
          <p:nvPr>
            <p:ph type="title"/>
          </p:nvPr>
        </p:nvSpPr>
        <p:spPr>
          <a:xfrm>
            <a:off x="490250" y="528900"/>
            <a:ext cx="59283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800"/>
              <a:t>“We didn’t look at </a:t>
            </a:r>
            <a:r>
              <a:rPr i="1" lang="en" sz="4800"/>
              <a:t>that”</a:t>
            </a:r>
            <a:r>
              <a:rPr lang="en" sz="4800"/>
              <a:t> is </a:t>
            </a:r>
            <a:r>
              <a:rPr i="1" lang="en" sz="4800"/>
              <a:t>never</a:t>
            </a:r>
            <a:r>
              <a:rPr lang="en" sz="4800"/>
              <a:t> a valid argument.</a:t>
            </a:r>
            <a:endParaRPr sz="4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37"/>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else can we 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93" name="Google Shape;93;p2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We’ve moved. </a:t>
            </a:r>
            <a:endParaRPr b="1"/>
          </a:p>
          <a:p>
            <a:pPr indent="0" lvl="0" marL="0" rtl="0" algn="l">
              <a:spcBef>
                <a:spcPts val="1600"/>
              </a:spcBef>
              <a:spcAft>
                <a:spcPts val="0"/>
              </a:spcAft>
              <a:buNone/>
            </a:pPr>
            <a:r>
              <a:rPr b="1" lang="en"/>
              <a:t>If you’re reading this, you came to the right room!</a:t>
            </a:r>
            <a:endParaRPr b="1"/>
          </a:p>
          <a:p>
            <a:pPr indent="0" lvl="0" marL="0" rtl="0" algn="l">
              <a:spcBef>
                <a:spcPts val="1600"/>
              </a:spcBef>
              <a:spcAft>
                <a:spcPts val="1600"/>
              </a:spcAft>
              <a:buNone/>
            </a:pPr>
            <a:r>
              <a:rPr b="1" lang="en"/>
              <a:t>Genetics &amp; Plant Bio 100</a:t>
            </a:r>
            <a:endParaRPr b="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Three common statistical fairness criteria</a:t>
            </a:r>
            <a:endParaRPr/>
          </a:p>
        </p:txBody>
      </p:sp>
      <p:sp>
        <p:nvSpPr>
          <p:cNvPr id="197" name="Google Shape;197;p3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All answers to “equality of what?” question</a:t>
            </a:r>
            <a:endParaRPr/>
          </a:p>
          <a:p>
            <a:pPr indent="0" lvl="0" marL="0" rtl="0" algn="l">
              <a:spcBef>
                <a:spcPts val="1600"/>
              </a:spcBef>
              <a:spcAft>
                <a:spcPts val="0"/>
              </a:spcAft>
              <a:buNone/>
            </a:pPr>
            <a:r>
              <a:rPr lang="en"/>
              <a:t>Equalizing positive rate, i.e., acceptance rate</a:t>
            </a:r>
            <a:endParaRPr/>
          </a:p>
          <a:p>
            <a:pPr indent="0" lvl="0" marL="0" rtl="0" algn="l">
              <a:spcBef>
                <a:spcPts val="1600"/>
              </a:spcBef>
              <a:spcAft>
                <a:spcPts val="0"/>
              </a:spcAft>
              <a:buNone/>
            </a:pPr>
            <a:r>
              <a:rPr lang="en"/>
              <a:t>Equalizing error rates (“row-wise” rates)</a:t>
            </a:r>
            <a:endParaRPr/>
          </a:p>
          <a:p>
            <a:pPr indent="0" lvl="0" marL="0" rtl="0" algn="l">
              <a:spcBef>
                <a:spcPts val="1600"/>
              </a:spcBef>
              <a:spcAft>
                <a:spcPts val="1600"/>
              </a:spcAft>
              <a:buNone/>
            </a:pPr>
            <a:r>
              <a:rPr lang="en"/>
              <a:t>Equalizing  column-wise rates</a:t>
            </a:r>
            <a:endParaRPr/>
          </a:p>
        </p:txBody>
      </p:sp>
      <p:graphicFrame>
        <p:nvGraphicFramePr>
          <p:cNvPr id="198" name="Google Shape;198;p38"/>
          <p:cNvGraphicFramePr/>
          <p:nvPr/>
        </p:nvGraphicFramePr>
        <p:xfrm>
          <a:off x="7181739" y="3522910"/>
          <a:ext cx="3000000" cy="3000000"/>
        </p:xfrm>
        <a:graphic>
          <a:graphicData uri="http://schemas.openxmlformats.org/drawingml/2006/table">
            <a:tbl>
              <a:tblPr bandRow="1" firstRow="1">
                <a:noFill/>
                <a:tableStyleId>{C219F714-3E95-4F12-879E-48A5EA594763}</a:tableStyleId>
              </a:tblPr>
              <a:tblGrid>
                <a:gridCol w="950825"/>
                <a:gridCol w="950825"/>
              </a:tblGrid>
              <a:tr h="741625">
                <a:tc>
                  <a:txBody>
                    <a:bodyPr/>
                    <a:lstStyle/>
                    <a:p>
                      <a:pPr indent="0" lvl="0" marL="0" marR="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00</a:t>
                      </a:r>
                      <a:endParaRPr baseline="-25000">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01</a:t>
                      </a:r>
                      <a:endParaRPr>
                        <a:latin typeface="Roboto"/>
                        <a:ea typeface="Roboto"/>
                        <a:cs typeface="Roboto"/>
                        <a:sym typeface="Roboto"/>
                      </a:endParaRPr>
                    </a:p>
                  </a:txBody>
                  <a:tcPr marT="45725" marB="45725" marR="91450" marL="91450" anchor="ctr"/>
                </a:tc>
              </a:tr>
              <a:tr h="741625">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10</a:t>
                      </a:r>
                      <a:endParaRPr>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11</a:t>
                      </a:r>
                      <a:endParaRPr>
                        <a:latin typeface="Roboto"/>
                        <a:ea typeface="Roboto"/>
                        <a:cs typeface="Roboto"/>
                        <a:sym typeface="Roboto"/>
                      </a:endParaRPr>
                    </a:p>
                  </a:txBody>
                  <a:tcPr marT="45725" marB="45725" marR="91450" marL="91450" anchor="ctr"/>
                </a:tc>
              </a:tr>
            </a:tbl>
          </a:graphicData>
        </a:graphic>
      </p:graphicFrame>
      <p:sp>
        <p:nvSpPr>
          <p:cNvPr id="199" name="Google Shape;199;p38"/>
          <p:cNvSpPr txBox="1"/>
          <p:nvPr/>
        </p:nvSpPr>
        <p:spPr>
          <a:xfrm>
            <a:off x="7555312" y="2832150"/>
            <a:ext cx="115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Roboto"/>
                <a:ea typeface="Roboto"/>
                <a:cs typeface="Roboto"/>
                <a:sym typeface="Roboto"/>
              </a:rPr>
              <a:t>Decision</a:t>
            </a:r>
            <a:endParaRPr>
              <a:latin typeface="Roboto"/>
              <a:ea typeface="Roboto"/>
              <a:cs typeface="Roboto"/>
              <a:sym typeface="Roboto"/>
            </a:endParaRPr>
          </a:p>
        </p:txBody>
      </p:sp>
      <p:sp>
        <p:nvSpPr>
          <p:cNvPr id="200" name="Google Shape;200;p38"/>
          <p:cNvSpPr txBox="1"/>
          <p:nvPr/>
        </p:nvSpPr>
        <p:spPr>
          <a:xfrm rot="-5400000">
            <a:off x="6097312" y="4079815"/>
            <a:ext cx="96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Roboto"/>
                <a:ea typeface="Roboto"/>
                <a:cs typeface="Roboto"/>
                <a:sym typeface="Roboto"/>
              </a:rPr>
              <a:t>Reality</a:t>
            </a:r>
            <a:endParaRPr>
              <a:latin typeface="Roboto"/>
              <a:ea typeface="Roboto"/>
              <a:cs typeface="Roboto"/>
              <a:sym typeface="Roboto"/>
            </a:endParaRPr>
          </a:p>
        </p:txBody>
      </p:sp>
      <p:sp>
        <p:nvSpPr>
          <p:cNvPr id="201" name="Google Shape;201;p38"/>
          <p:cNvSpPr txBox="1"/>
          <p:nvPr/>
        </p:nvSpPr>
        <p:spPr>
          <a:xfrm>
            <a:off x="7495161" y="3176264"/>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202" name="Google Shape;202;p38"/>
          <p:cNvSpPr txBox="1"/>
          <p:nvPr/>
        </p:nvSpPr>
        <p:spPr>
          <a:xfrm rot="-5400000">
            <a:off x="6812360" y="3699981"/>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203" name="Google Shape;203;p38"/>
          <p:cNvSpPr txBox="1"/>
          <p:nvPr/>
        </p:nvSpPr>
        <p:spPr>
          <a:xfrm rot="-5400000">
            <a:off x="6807652" y="4454327"/>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
        <p:nvSpPr>
          <p:cNvPr id="204" name="Google Shape;204;p38"/>
          <p:cNvSpPr txBox="1"/>
          <p:nvPr/>
        </p:nvSpPr>
        <p:spPr>
          <a:xfrm>
            <a:off x="8419828" y="3180590"/>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3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Equalizing acceptance rate</a:t>
            </a:r>
            <a:endParaRPr/>
          </a:p>
        </p:txBody>
      </p:sp>
      <p:sp>
        <p:nvSpPr>
          <p:cNvPr id="210" name="Google Shape;210;p3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Equal positive rate: </a:t>
            </a:r>
            <a:r>
              <a:rPr lang="en"/>
              <a:t>For any two groups </a:t>
            </a:r>
            <a:r>
              <a:rPr i="1" lang="en"/>
              <a:t>a, b</a:t>
            </a:r>
            <a:r>
              <a:rPr lang="en"/>
              <a:t>, require</a:t>
            </a:r>
            <a:br>
              <a:rPr lang="en"/>
            </a:br>
            <a:r>
              <a:rPr lang="en"/>
              <a:t>P(</a:t>
            </a:r>
            <a:r>
              <a:rPr i="1" lang="en"/>
              <a:t>δ</a:t>
            </a:r>
            <a:r>
              <a:rPr lang="en"/>
              <a:t>(</a:t>
            </a:r>
            <a:r>
              <a:rPr i="1" lang="en"/>
              <a:t>X</a:t>
            </a:r>
            <a:r>
              <a:rPr lang="en"/>
              <a:t>) = 1 | </a:t>
            </a:r>
            <a:r>
              <a:rPr i="1" lang="en"/>
              <a:t>A</a:t>
            </a:r>
            <a:r>
              <a:rPr lang="en"/>
              <a:t> = </a:t>
            </a:r>
            <a:r>
              <a:rPr i="1" lang="en"/>
              <a:t>a</a:t>
            </a:r>
            <a:r>
              <a:rPr lang="en"/>
              <a:t>)  = P(</a:t>
            </a:r>
            <a:r>
              <a:rPr i="1" lang="en"/>
              <a:t>δ</a:t>
            </a:r>
            <a:r>
              <a:rPr lang="en"/>
              <a:t>(</a:t>
            </a:r>
            <a:r>
              <a:rPr i="1" lang="en"/>
              <a:t>X</a:t>
            </a:r>
            <a:r>
              <a:rPr lang="en"/>
              <a:t>) = 1 | </a:t>
            </a:r>
            <a:r>
              <a:rPr i="1" lang="en"/>
              <a:t>A</a:t>
            </a:r>
            <a:r>
              <a:rPr lang="en"/>
              <a:t> = </a:t>
            </a:r>
            <a:r>
              <a:rPr i="1" lang="en"/>
              <a:t>b</a:t>
            </a:r>
            <a:r>
              <a:rPr lang="en"/>
              <a:t>)</a:t>
            </a:r>
            <a:endParaRPr/>
          </a:p>
          <a:p>
            <a:pPr indent="0" lvl="0" marL="0" rtl="0" algn="l">
              <a:spcBef>
                <a:spcPts val="1600"/>
              </a:spcBef>
              <a:spcAft>
                <a:spcPts val="0"/>
              </a:spcAft>
              <a:buNone/>
            </a:pPr>
            <a:r>
              <a:rPr lang="en"/>
              <a:t>“Acceptance rate” equal in all groups</a:t>
            </a:r>
            <a:endParaRPr/>
          </a:p>
          <a:p>
            <a:pPr indent="0" lvl="0" marL="0" rtl="0" algn="l">
              <a:spcBef>
                <a:spcPts val="1600"/>
              </a:spcBef>
              <a:spcAft>
                <a:spcPts val="0"/>
              </a:spcAft>
              <a:buNone/>
            </a:pPr>
            <a:r>
              <a:rPr lang="en"/>
              <a:t>Generalization: Require δ(</a:t>
            </a:r>
            <a:r>
              <a:rPr i="1" lang="en"/>
              <a:t>X</a:t>
            </a:r>
            <a:r>
              <a:rPr lang="en"/>
              <a:t>) to be independent of </a:t>
            </a:r>
            <a:r>
              <a:rPr i="1" lang="en"/>
              <a:t>A.</a:t>
            </a:r>
            <a:endParaRPr i="1"/>
          </a:p>
          <a:p>
            <a:pPr indent="0" lvl="0" marL="0" rtl="0" algn="l">
              <a:spcBef>
                <a:spcPts val="1600"/>
              </a:spcBef>
              <a:spcAft>
                <a:spcPts val="1600"/>
              </a:spcAft>
              <a:buNone/>
            </a:pPr>
            <a:r>
              <a:rPr lang="en"/>
              <a:t>Any concerns with this?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this does not rule out </a:t>
            </a:r>
            <a:r>
              <a:rPr i="1" lang="en"/>
              <a:t>unfair</a:t>
            </a:r>
            <a:r>
              <a:rPr lang="en"/>
              <a:t> practices</a:t>
            </a:r>
            <a:endParaRPr/>
          </a:p>
        </p:txBody>
      </p:sp>
      <p:sp>
        <p:nvSpPr>
          <p:cNvPr id="216" name="Google Shape;216;p4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unfair situation: Make good/informed decisions in one group, poor/arbitrary decisions in other groups. Equalize positive rate.</a:t>
            </a:r>
            <a:endParaRPr/>
          </a:p>
          <a:p>
            <a:pPr indent="0" lvl="0" marL="0" rtl="0" algn="l">
              <a:spcBef>
                <a:spcPts val="1600"/>
              </a:spcBef>
              <a:spcAft>
                <a:spcPts val="0"/>
              </a:spcAft>
              <a:buNone/>
            </a:pPr>
            <a:r>
              <a:rPr lang="en"/>
              <a:t>This can happen on its own if we have less data or poor data in one group.</a:t>
            </a:r>
            <a:endParaRPr/>
          </a:p>
          <a:p>
            <a:pPr indent="0" lvl="0" marL="0" rtl="0" algn="l">
              <a:spcBef>
                <a:spcPts val="1600"/>
              </a:spcBef>
              <a:spcAft>
                <a:spcPts val="0"/>
              </a:spcAft>
              <a:buNone/>
            </a:pPr>
            <a:r>
              <a:rPr lang="en"/>
              <a:t>Example: Old </a:t>
            </a:r>
            <a:r>
              <a:rPr i="1" lang="en"/>
              <a:t>Framingham risk score</a:t>
            </a:r>
            <a:r>
              <a:rPr lang="en"/>
              <a:t> for coronary heart disease was created on cohort of white men, then used for other patients.</a:t>
            </a:r>
            <a:endParaRPr/>
          </a:p>
          <a:p>
            <a:pPr indent="0" lvl="0" marL="0" rtl="0" algn="l">
              <a:spcBef>
                <a:spcPts val="1600"/>
              </a:spcBef>
              <a:spcAft>
                <a:spcPts val="1600"/>
              </a:spcAft>
              <a:buNone/>
            </a:pPr>
            <a:r>
              <a:rPr lang="en"/>
              <a:t>A </a:t>
            </a:r>
            <a:r>
              <a:rPr i="1" lang="en"/>
              <a:t>positive </a:t>
            </a:r>
            <a:r>
              <a:rPr lang="en"/>
              <a:t>call </a:t>
            </a:r>
            <a:r>
              <a:rPr lang="en"/>
              <a:t>could be a false positive or a true positive. You shouldn’t be able to match true positives in one group with false positives in another.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4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Equalizing error rates (“row-wise rates”)</a:t>
            </a:r>
            <a:endParaRPr/>
          </a:p>
        </p:txBody>
      </p:sp>
      <p:sp>
        <p:nvSpPr>
          <p:cNvPr id="222" name="Google Shape;222;p41"/>
          <p:cNvSpPr txBox="1"/>
          <p:nvPr>
            <p:ph idx="1" type="body"/>
          </p:nvPr>
        </p:nvSpPr>
        <p:spPr>
          <a:xfrm>
            <a:off x="311700" y="1468825"/>
            <a:ext cx="8520600" cy="17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any two groups </a:t>
            </a:r>
            <a:r>
              <a:rPr i="1" lang="en"/>
              <a:t>a, b</a:t>
            </a:r>
            <a:r>
              <a:rPr lang="en"/>
              <a:t>, require</a:t>
            </a:r>
            <a:br>
              <a:rPr lang="en"/>
            </a:br>
            <a:r>
              <a:rPr lang="en"/>
              <a:t>P(</a:t>
            </a:r>
            <a:r>
              <a:rPr i="1" lang="en"/>
              <a:t>δ</a:t>
            </a:r>
            <a:r>
              <a:rPr lang="en"/>
              <a:t>(</a:t>
            </a:r>
            <a:r>
              <a:rPr i="1" lang="en"/>
              <a:t>X</a:t>
            </a:r>
            <a:r>
              <a:rPr lang="en"/>
              <a:t>) = 1 | </a:t>
            </a:r>
            <a:r>
              <a:rPr i="1" lang="en"/>
              <a:t>Y</a:t>
            </a:r>
            <a:r>
              <a:rPr lang="en"/>
              <a:t> = </a:t>
            </a:r>
            <a:r>
              <a:rPr i="1" lang="en"/>
              <a:t>0</a:t>
            </a:r>
            <a:r>
              <a:rPr lang="en"/>
              <a:t>, </a:t>
            </a:r>
            <a:r>
              <a:rPr i="1" lang="en"/>
              <a:t>A</a:t>
            </a:r>
            <a:r>
              <a:rPr lang="en"/>
              <a:t> = a) = P(</a:t>
            </a:r>
            <a:r>
              <a:rPr i="1" lang="en"/>
              <a:t>δ</a:t>
            </a:r>
            <a:r>
              <a:rPr lang="en"/>
              <a:t>(</a:t>
            </a:r>
            <a:r>
              <a:rPr i="1" lang="en"/>
              <a:t>X</a:t>
            </a:r>
            <a:r>
              <a:rPr lang="en"/>
              <a:t>) = 1 | </a:t>
            </a:r>
            <a:r>
              <a:rPr i="1" lang="en"/>
              <a:t>Y</a:t>
            </a:r>
            <a:r>
              <a:rPr lang="en"/>
              <a:t> = </a:t>
            </a:r>
            <a:r>
              <a:rPr i="1" lang="en"/>
              <a:t>0</a:t>
            </a:r>
            <a:r>
              <a:rPr lang="en"/>
              <a:t>, </a:t>
            </a:r>
            <a:r>
              <a:rPr i="1" lang="en"/>
              <a:t>A</a:t>
            </a:r>
            <a:r>
              <a:rPr lang="en"/>
              <a:t> = b)		(equal false positive rate)</a:t>
            </a:r>
            <a:br>
              <a:rPr lang="en"/>
            </a:br>
            <a:r>
              <a:rPr lang="en"/>
              <a:t>P(</a:t>
            </a:r>
            <a:r>
              <a:rPr i="1" lang="en"/>
              <a:t>δ</a:t>
            </a:r>
            <a:r>
              <a:rPr lang="en"/>
              <a:t>(</a:t>
            </a:r>
            <a:r>
              <a:rPr i="1" lang="en"/>
              <a:t>X</a:t>
            </a:r>
            <a:r>
              <a:rPr lang="en"/>
              <a:t>) = 0 | </a:t>
            </a:r>
            <a:r>
              <a:rPr i="1" lang="en"/>
              <a:t>Y</a:t>
            </a:r>
            <a:r>
              <a:rPr lang="en"/>
              <a:t> = 1, </a:t>
            </a:r>
            <a:r>
              <a:rPr i="1" lang="en"/>
              <a:t>A</a:t>
            </a:r>
            <a:r>
              <a:rPr lang="en"/>
              <a:t> = a) = P(</a:t>
            </a:r>
            <a:r>
              <a:rPr i="1" lang="en"/>
              <a:t>δ</a:t>
            </a:r>
            <a:r>
              <a:rPr lang="en"/>
              <a:t>(</a:t>
            </a:r>
            <a:r>
              <a:rPr i="1" lang="en"/>
              <a:t>X</a:t>
            </a:r>
            <a:r>
              <a:rPr lang="en"/>
              <a:t>) = 0 | </a:t>
            </a:r>
            <a:r>
              <a:rPr i="1" lang="en"/>
              <a:t>Y</a:t>
            </a:r>
            <a:r>
              <a:rPr lang="en"/>
              <a:t> = 1, </a:t>
            </a:r>
            <a:r>
              <a:rPr i="1" lang="en"/>
              <a:t>A</a:t>
            </a:r>
            <a:r>
              <a:rPr lang="en"/>
              <a:t> = b)		(equal false negative rate)</a:t>
            </a:r>
            <a:endParaRPr/>
          </a:p>
          <a:p>
            <a:pPr indent="0" lvl="0" marL="0" rtl="0" algn="l">
              <a:spcBef>
                <a:spcPts val="1600"/>
              </a:spcBef>
              <a:spcAft>
                <a:spcPts val="1600"/>
              </a:spcAft>
              <a:buNone/>
            </a:pPr>
            <a:r>
              <a:rPr lang="en"/>
              <a:t>These correspond to “row-wise” counts we saw.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Equalizing error rates (“row-wise rates”)</a:t>
            </a:r>
            <a:endParaRPr/>
          </a:p>
        </p:txBody>
      </p:sp>
      <p:sp>
        <p:nvSpPr>
          <p:cNvPr id="228" name="Google Shape;228;p42"/>
          <p:cNvSpPr txBox="1"/>
          <p:nvPr>
            <p:ph idx="1" type="body"/>
          </p:nvPr>
        </p:nvSpPr>
        <p:spPr>
          <a:xfrm>
            <a:off x="311700" y="1468825"/>
            <a:ext cx="8520600" cy="177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any two groups </a:t>
            </a:r>
            <a:r>
              <a:rPr i="1" lang="en"/>
              <a:t>a, b</a:t>
            </a:r>
            <a:r>
              <a:rPr lang="en"/>
              <a:t>, require</a:t>
            </a:r>
            <a:br>
              <a:rPr lang="en"/>
            </a:br>
            <a:r>
              <a:rPr lang="en"/>
              <a:t>P(</a:t>
            </a:r>
            <a:r>
              <a:rPr i="1" lang="en"/>
              <a:t>δ</a:t>
            </a:r>
            <a:r>
              <a:rPr lang="en"/>
              <a:t>(</a:t>
            </a:r>
            <a:r>
              <a:rPr i="1" lang="en"/>
              <a:t>X</a:t>
            </a:r>
            <a:r>
              <a:rPr lang="en"/>
              <a:t>) = 1</a:t>
            </a:r>
            <a:r>
              <a:rPr lang="en"/>
              <a:t> | </a:t>
            </a:r>
            <a:r>
              <a:rPr i="1" lang="en"/>
              <a:t>Y</a:t>
            </a:r>
            <a:r>
              <a:rPr lang="en"/>
              <a:t> = </a:t>
            </a:r>
            <a:r>
              <a:rPr i="1" lang="en"/>
              <a:t>0</a:t>
            </a:r>
            <a:r>
              <a:rPr lang="en"/>
              <a:t>, </a:t>
            </a:r>
            <a:r>
              <a:rPr i="1" lang="en"/>
              <a:t>A</a:t>
            </a:r>
            <a:r>
              <a:rPr lang="en"/>
              <a:t> = a) = </a:t>
            </a:r>
            <a:r>
              <a:rPr lang="en"/>
              <a:t>P(</a:t>
            </a:r>
            <a:r>
              <a:rPr i="1" lang="en"/>
              <a:t>δ</a:t>
            </a:r>
            <a:r>
              <a:rPr lang="en"/>
              <a:t>(</a:t>
            </a:r>
            <a:r>
              <a:rPr i="1" lang="en"/>
              <a:t>X</a:t>
            </a:r>
            <a:r>
              <a:rPr lang="en"/>
              <a:t>) = 1 | </a:t>
            </a:r>
            <a:r>
              <a:rPr i="1" lang="en"/>
              <a:t>Y</a:t>
            </a:r>
            <a:r>
              <a:rPr lang="en"/>
              <a:t> = </a:t>
            </a:r>
            <a:r>
              <a:rPr i="1" lang="en"/>
              <a:t>0</a:t>
            </a:r>
            <a:r>
              <a:rPr lang="en"/>
              <a:t>, </a:t>
            </a:r>
            <a:r>
              <a:rPr i="1" lang="en"/>
              <a:t>A</a:t>
            </a:r>
            <a:r>
              <a:rPr lang="en"/>
              <a:t> = b)</a:t>
            </a:r>
            <a:r>
              <a:rPr lang="en"/>
              <a:t>		(equal false positive rate)</a:t>
            </a:r>
            <a:br>
              <a:rPr lang="en"/>
            </a:br>
            <a:r>
              <a:rPr lang="en"/>
              <a:t>P(</a:t>
            </a:r>
            <a:r>
              <a:rPr i="1" lang="en"/>
              <a:t>δ</a:t>
            </a:r>
            <a:r>
              <a:rPr lang="en"/>
              <a:t>(</a:t>
            </a:r>
            <a:r>
              <a:rPr i="1" lang="en"/>
              <a:t>X</a:t>
            </a:r>
            <a:r>
              <a:rPr lang="en"/>
              <a:t>) = 0 </a:t>
            </a:r>
            <a:r>
              <a:rPr lang="en"/>
              <a:t>| </a:t>
            </a:r>
            <a:r>
              <a:rPr i="1" lang="en"/>
              <a:t>Y</a:t>
            </a:r>
            <a:r>
              <a:rPr lang="en"/>
              <a:t> = 1</a:t>
            </a:r>
            <a:r>
              <a:rPr lang="en"/>
              <a:t>, </a:t>
            </a:r>
            <a:r>
              <a:rPr i="1" lang="en"/>
              <a:t>A</a:t>
            </a:r>
            <a:r>
              <a:rPr lang="en"/>
              <a:t> = a) = </a:t>
            </a:r>
            <a:r>
              <a:rPr lang="en"/>
              <a:t>P(</a:t>
            </a:r>
            <a:r>
              <a:rPr i="1" lang="en"/>
              <a:t>δ</a:t>
            </a:r>
            <a:r>
              <a:rPr lang="en"/>
              <a:t>(</a:t>
            </a:r>
            <a:r>
              <a:rPr i="1" lang="en"/>
              <a:t>X</a:t>
            </a:r>
            <a:r>
              <a:rPr lang="en"/>
              <a:t>) = 0 | </a:t>
            </a:r>
            <a:r>
              <a:rPr i="1" lang="en"/>
              <a:t>Y</a:t>
            </a:r>
            <a:r>
              <a:rPr lang="en"/>
              <a:t> = 1, </a:t>
            </a:r>
            <a:r>
              <a:rPr i="1" lang="en"/>
              <a:t>A</a:t>
            </a:r>
            <a:r>
              <a:rPr lang="en"/>
              <a:t> = b)</a:t>
            </a:r>
            <a:r>
              <a:rPr lang="en"/>
              <a:t>		(equal false negative rate)</a:t>
            </a:r>
            <a:endParaRPr/>
          </a:p>
          <a:p>
            <a:pPr indent="0" lvl="0" marL="0" rtl="0" algn="l">
              <a:spcBef>
                <a:spcPts val="1600"/>
              </a:spcBef>
              <a:spcAft>
                <a:spcPts val="1600"/>
              </a:spcAft>
              <a:buNone/>
            </a:pPr>
            <a:r>
              <a:rPr lang="en"/>
              <a:t>These correspond to “row-wise” counts we saw.</a:t>
            </a:r>
            <a:endParaRPr/>
          </a:p>
        </p:txBody>
      </p:sp>
      <p:sp>
        <p:nvSpPr>
          <p:cNvPr id="229" name="Google Shape;229;p42"/>
          <p:cNvSpPr/>
          <p:nvPr/>
        </p:nvSpPr>
        <p:spPr>
          <a:xfrm rot="-5398736">
            <a:off x="7675750" y="3747275"/>
            <a:ext cx="816000" cy="1896900"/>
          </a:xfrm>
          <a:prstGeom prst="ellipse">
            <a:avLst/>
          </a:prstGeom>
          <a:solidFill>
            <a:srgbClr val="6D9EE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30" name="Google Shape;230;p42"/>
          <p:cNvGraphicFramePr/>
          <p:nvPr/>
        </p:nvGraphicFramePr>
        <p:xfrm>
          <a:off x="7181739" y="3522910"/>
          <a:ext cx="3000000" cy="3000000"/>
        </p:xfrm>
        <a:graphic>
          <a:graphicData uri="http://schemas.openxmlformats.org/drawingml/2006/table">
            <a:tbl>
              <a:tblPr bandRow="1" firstRow="1">
                <a:noFill/>
                <a:tableStyleId>{C219F714-3E95-4F12-879E-48A5EA594763}</a:tableStyleId>
              </a:tblPr>
              <a:tblGrid>
                <a:gridCol w="950825"/>
                <a:gridCol w="950825"/>
              </a:tblGrid>
              <a:tr h="741625">
                <a:tc>
                  <a:txBody>
                    <a:bodyPr/>
                    <a:lstStyle/>
                    <a:p>
                      <a:pPr indent="0" lvl="0" marL="0" marR="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00</a:t>
                      </a:r>
                      <a:endParaRPr baseline="-25000">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01</a:t>
                      </a:r>
                      <a:endParaRPr>
                        <a:latin typeface="Roboto"/>
                        <a:ea typeface="Roboto"/>
                        <a:cs typeface="Roboto"/>
                        <a:sym typeface="Roboto"/>
                      </a:endParaRPr>
                    </a:p>
                  </a:txBody>
                  <a:tcPr marT="45725" marB="45725" marR="91450" marL="91450" anchor="ctr"/>
                </a:tc>
              </a:tr>
              <a:tr h="741625">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10</a:t>
                      </a:r>
                      <a:endParaRPr>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11</a:t>
                      </a:r>
                      <a:endParaRPr>
                        <a:latin typeface="Roboto"/>
                        <a:ea typeface="Roboto"/>
                        <a:cs typeface="Roboto"/>
                        <a:sym typeface="Roboto"/>
                      </a:endParaRPr>
                    </a:p>
                  </a:txBody>
                  <a:tcPr marT="45725" marB="45725" marR="91450" marL="91450" anchor="ctr"/>
                </a:tc>
              </a:tr>
            </a:tbl>
          </a:graphicData>
        </a:graphic>
      </p:graphicFrame>
      <p:sp>
        <p:nvSpPr>
          <p:cNvPr id="231" name="Google Shape;231;p42"/>
          <p:cNvSpPr txBox="1"/>
          <p:nvPr/>
        </p:nvSpPr>
        <p:spPr>
          <a:xfrm>
            <a:off x="7555312" y="2832150"/>
            <a:ext cx="115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Roboto"/>
                <a:ea typeface="Roboto"/>
                <a:cs typeface="Roboto"/>
                <a:sym typeface="Roboto"/>
              </a:rPr>
              <a:t>Decision</a:t>
            </a:r>
            <a:endParaRPr>
              <a:latin typeface="Roboto"/>
              <a:ea typeface="Roboto"/>
              <a:cs typeface="Roboto"/>
              <a:sym typeface="Roboto"/>
            </a:endParaRPr>
          </a:p>
        </p:txBody>
      </p:sp>
      <p:sp>
        <p:nvSpPr>
          <p:cNvPr id="232" name="Google Shape;232;p42"/>
          <p:cNvSpPr txBox="1"/>
          <p:nvPr/>
        </p:nvSpPr>
        <p:spPr>
          <a:xfrm rot="-5400000">
            <a:off x="6097312" y="4079815"/>
            <a:ext cx="96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Roboto"/>
                <a:ea typeface="Roboto"/>
                <a:cs typeface="Roboto"/>
                <a:sym typeface="Roboto"/>
              </a:rPr>
              <a:t>Reality</a:t>
            </a:r>
            <a:endParaRPr>
              <a:latin typeface="Roboto"/>
              <a:ea typeface="Roboto"/>
              <a:cs typeface="Roboto"/>
              <a:sym typeface="Roboto"/>
            </a:endParaRPr>
          </a:p>
        </p:txBody>
      </p:sp>
      <p:sp>
        <p:nvSpPr>
          <p:cNvPr id="233" name="Google Shape;233;p42"/>
          <p:cNvSpPr txBox="1"/>
          <p:nvPr/>
        </p:nvSpPr>
        <p:spPr>
          <a:xfrm>
            <a:off x="7495161" y="3176264"/>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234" name="Google Shape;234;p42"/>
          <p:cNvSpPr txBox="1"/>
          <p:nvPr/>
        </p:nvSpPr>
        <p:spPr>
          <a:xfrm rot="-5400000">
            <a:off x="6812360" y="3699981"/>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235" name="Google Shape;235;p42"/>
          <p:cNvSpPr txBox="1"/>
          <p:nvPr/>
        </p:nvSpPr>
        <p:spPr>
          <a:xfrm rot="-5400000">
            <a:off x="6807652" y="4454327"/>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
        <p:nvSpPr>
          <p:cNvPr id="236" name="Google Shape;236;p42"/>
          <p:cNvSpPr txBox="1"/>
          <p:nvPr/>
        </p:nvSpPr>
        <p:spPr>
          <a:xfrm>
            <a:off x="8419828" y="3180590"/>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
        <p:nvSpPr>
          <p:cNvPr id="237" name="Google Shape;237;p42"/>
          <p:cNvSpPr txBox="1"/>
          <p:nvPr/>
        </p:nvSpPr>
        <p:spPr>
          <a:xfrm>
            <a:off x="401550" y="3689375"/>
            <a:ext cx="4536300" cy="1150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Roboto"/>
                <a:ea typeface="Roboto"/>
                <a:cs typeface="Roboto"/>
                <a:sym typeface="Roboto"/>
              </a:rPr>
              <a:t>Generalization: Require </a:t>
            </a:r>
            <a:r>
              <a:rPr i="1" lang="en" sz="1800">
                <a:solidFill>
                  <a:schemeClr val="dk2"/>
                </a:solidFill>
                <a:latin typeface="Roboto"/>
                <a:ea typeface="Roboto"/>
                <a:cs typeface="Roboto"/>
                <a:sym typeface="Roboto"/>
              </a:rPr>
              <a:t>δ</a:t>
            </a:r>
            <a:r>
              <a:rPr lang="en" sz="1800">
                <a:solidFill>
                  <a:schemeClr val="dk2"/>
                </a:solidFill>
                <a:latin typeface="Roboto"/>
                <a:ea typeface="Roboto"/>
                <a:cs typeface="Roboto"/>
                <a:sym typeface="Roboto"/>
              </a:rPr>
              <a:t>(</a:t>
            </a:r>
            <a:r>
              <a:rPr i="1" lang="en" sz="1800">
                <a:solidFill>
                  <a:schemeClr val="dk2"/>
                </a:solidFill>
                <a:latin typeface="Roboto"/>
                <a:ea typeface="Roboto"/>
                <a:cs typeface="Roboto"/>
                <a:sym typeface="Roboto"/>
              </a:rPr>
              <a:t>X</a:t>
            </a:r>
            <a:r>
              <a:rPr lang="en" sz="1800">
                <a:solidFill>
                  <a:schemeClr val="dk2"/>
                </a:solidFill>
                <a:latin typeface="Roboto"/>
                <a:ea typeface="Roboto"/>
                <a:cs typeface="Roboto"/>
                <a:sym typeface="Roboto"/>
              </a:rPr>
              <a:t>) to be </a:t>
            </a:r>
            <a:br>
              <a:rPr lang="en" sz="1800">
                <a:solidFill>
                  <a:schemeClr val="dk2"/>
                </a:solidFill>
                <a:latin typeface="Roboto"/>
                <a:ea typeface="Roboto"/>
                <a:cs typeface="Roboto"/>
                <a:sym typeface="Roboto"/>
              </a:rPr>
            </a:br>
            <a:r>
              <a:rPr lang="en" sz="1800">
                <a:solidFill>
                  <a:schemeClr val="dk2"/>
                </a:solidFill>
                <a:latin typeface="Roboto"/>
                <a:ea typeface="Roboto"/>
                <a:cs typeface="Roboto"/>
                <a:sym typeface="Roboto"/>
              </a:rPr>
              <a:t>independent of </a:t>
            </a:r>
            <a:r>
              <a:rPr i="1" lang="en" sz="1800">
                <a:solidFill>
                  <a:schemeClr val="dk2"/>
                </a:solidFill>
                <a:latin typeface="Roboto"/>
                <a:ea typeface="Roboto"/>
                <a:cs typeface="Roboto"/>
                <a:sym typeface="Roboto"/>
              </a:rPr>
              <a:t>A</a:t>
            </a:r>
            <a:r>
              <a:rPr lang="en" sz="1800">
                <a:solidFill>
                  <a:schemeClr val="dk2"/>
                </a:solidFill>
                <a:latin typeface="Roboto"/>
                <a:ea typeface="Roboto"/>
                <a:cs typeface="Roboto"/>
                <a:sym typeface="Roboto"/>
              </a:rPr>
              <a:t> conditional of </a:t>
            </a:r>
            <a:r>
              <a:rPr i="1" lang="en" sz="1800">
                <a:solidFill>
                  <a:schemeClr val="dk2"/>
                </a:solidFill>
                <a:latin typeface="Roboto"/>
                <a:ea typeface="Roboto"/>
                <a:cs typeface="Roboto"/>
                <a:sym typeface="Roboto"/>
              </a:rPr>
              <a:t>Y</a:t>
            </a:r>
            <a:r>
              <a:rPr lang="en" sz="1800">
                <a:solidFill>
                  <a:schemeClr val="dk2"/>
                </a:solidFill>
                <a:latin typeface="Roboto"/>
                <a:ea typeface="Roboto"/>
                <a:cs typeface="Roboto"/>
                <a:sym typeface="Roboto"/>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rate parity is a </a:t>
            </a:r>
            <a:r>
              <a:rPr i="1" lang="en"/>
              <a:t>post-hoc</a:t>
            </a:r>
            <a:r>
              <a:rPr lang="en"/>
              <a:t> criterion</a:t>
            </a:r>
            <a:endParaRPr/>
          </a:p>
        </p:txBody>
      </p:sp>
      <p:sp>
        <p:nvSpPr>
          <p:cNvPr id="243" name="Google Shape;243;p4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decision time you don’t know who is a positive/negative instance</a:t>
            </a:r>
            <a:endParaRPr/>
          </a:p>
          <a:p>
            <a:pPr indent="0" lvl="0" marL="0" rtl="0" algn="l">
              <a:spcBef>
                <a:spcPts val="1600"/>
              </a:spcBef>
              <a:spcAft>
                <a:spcPts val="0"/>
              </a:spcAft>
              <a:buNone/>
            </a:pPr>
            <a:r>
              <a:rPr lang="en"/>
              <a:t>In hindsight, somebody can collect a group of positive instances and a group of negative instances and check how they were classified.</a:t>
            </a:r>
            <a:endParaRPr/>
          </a:p>
          <a:p>
            <a:pPr indent="0" lvl="0" marL="0" rtl="0" algn="l">
              <a:spcBef>
                <a:spcPts val="1600"/>
              </a:spcBef>
              <a:spcAft>
                <a:spcPts val="1600"/>
              </a:spcAft>
              <a:buNone/>
            </a:pPr>
            <a:r>
              <a:rPr lang="en"/>
              <a:t>Group differences in this kind of post-hoc “audit” often strike people as unfair.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Interpretation in terms of ROC curve</a:t>
            </a:r>
            <a:endParaRPr/>
          </a:p>
        </p:txBody>
      </p:sp>
      <p:cxnSp>
        <p:nvCxnSpPr>
          <p:cNvPr id="249" name="Google Shape;249;p44"/>
          <p:cNvCxnSpPr/>
          <p:nvPr/>
        </p:nvCxnSpPr>
        <p:spPr>
          <a:xfrm flipH="1">
            <a:off x="4660050" y="1556825"/>
            <a:ext cx="19800" cy="2532300"/>
          </a:xfrm>
          <a:prstGeom prst="straightConnector1">
            <a:avLst/>
          </a:prstGeom>
          <a:noFill/>
          <a:ln cap="flat" cmpd="sng" w="28575">
            <a:solidFill>
              <a:schemeClr val="dk2"/>
            </a:solidFill>
            <a:prstDash val="solid"/>
            <a:round/>
            <a:headEnd len="med" w="med" type="triangle"/>
            <a:tailEnd len="med" w="med" type="none"/>
          </a:ln>
        </p:spPr>
      </p:cxnSp>
      <p:cxnSp>
        <p:nvCxnSpPr>
          <p:cNvPr id="250" name="Google Shape;250;p44"/>
          <p:cNvCxnSpPr/>
          <p:nvPr/>
        </p:nvCxnSpPr>
        <p:spPr>
          <a:xfrm rot="10800000">
            <a:off x="4659950" y="4089100"/>
            <a:ext cx="3593100" cy="9300"/>
          </a:xfrm>
          <a:prstGeom prst="straightConnector1">
            <a:avLst/>
          </a:prstGeom>
          <a:noFill/>
          <a:ln cap="flat" cmpd="sng" w="28575">
            <a:solidFill>
              <a:schemeClr val="dk2"/>
            </a:solidFill>
            <a:prstDash val="solid"/>
            <a:round/>
            <a:headEnd len="med" w="med" type="triangle"/>
            <a:tailEnd len="med" w="med" type="none"/>
          </a:ln>
        </p:spPr>
      </p:cxnSp>
      <p:sp>
        <p:nvSpPr>
          <p:cNvPr id="251" name="Google Shape;251;p44"/>
          <p:cNvSpPr txBox="1"/>
          <p:nvPr/>
        </p:nvSpPr>
        <p:spPr>
          <a:xfrm>
            <a:off x="5235150" y="4141000"/>
            <a:ext cx="19884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False positive rate</a:t>
            </a:r>
            <a:endParaRPr>
              <a:latin typeface="Roboto"/>
              <a:ea typeface="Roboto"/>
              <a:cs typeface="Roboto"/>
              <a:sym typeface="Roboto"/>
            </a:endParaRPr>
          </a:p>
        </p:txBody>
      </p:sp>
      <p:sp>
        <p:nvSpPr>
          <p:cNvPr id="252" name="Google Shape;252;p44"/>
          <p:cNvSpPr txBox="1"/>
          <p:nvPr/>
        </p:nvSpPr>
        <p:spPr>
          <a:xfrm rot="-5400000">
            <a:off x="3699800" y="2559150"/>
            <a:ext cx="16881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True positive rate</a:t>
            </a:r>
            <a:endParaRPr>
              <a:latin typeface="Roboto"/>
              <a:ea typeface="Roboto"/>
              <a:cs typeface="Roboto"/>
              <a:sym typeface="Roboto"/>
            </a:endParaRPr>
          </a:p>
        </p:txBody>
      </p:sp>
      <p:cxnSp>
        <p:nvCxnSpPr>
          <p:cNvPr id="253" name="Google Shape;253;p44"/>
          <p:cNvCxnSpPr/>
          <p:nvPr/>
        </p:nvCxnSpPr>
        <p:spPr>
          <a:xfrm rot="10800000">
            <a:off x="4553550" y="1868475"/>
            <a:ext cx="131100" cy="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44"/>
          <p:cNvSpPr txBox="1"/>
          <p:nvPr/>
        </p:nvSpPr>
        <p:spPr>
          <a:xfrm>
            <a:off x="4228700" y="1680750"/>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55" name="Google Shape;255;p44"/>
          <p:cNvSpPr txBox="1"/>
          <p:nvPr/>
        </p:nvSpPr>
        <p:spPr>
          <a:xfrm>
            <a:off x="7557775" y="4200575"/>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256" name="Google Shape;256;p44"/>
          <p:cNvCxnSpPr/>
          <p:nvPr/>
        </p:nvCxnSpPr>
        <p:spPr>
          <a:xfrm rot="10800000">
            <a:off x="7688875" y="4089100"/>
            <a:ext cx="4200" cy="128100"/>
          </a:xfrm>
          <a:prstGeom prst="straightConnector1">
            <a:avLst/>
          </a:prstGeom>
          <a:noFill/>
          <a:ln cap="flat" cmpd="sng" w="9525">
            <a:solidFill>
              <a:schemeClr val="dk2"/>
            </a:solidFill>
            <a:prstDash val="solid"/>
            <a:round/>
            <a:headEnd len="med" w="med" type="none"/>
            <a:tailEnd len="med" w="med" type="none"/>
          </a:ln>
        </p:spPr>
      </p:cxnSp>
      <p:sp>
        <p:nvSpPr>
          <p:cNvPr id="257" name="Google Shape;257;p44"/>
          <p:cNvSpPr txBox="1"/>
          <p:nvPr/>
        </p:nvSpPr>
        <p:spPr>
          <a:xfrm>
            <a:off x="4327050" y="4089100"/>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58" name="Google Shape;258;p44"/>
          <p:cNvSpPr/>
          <p:nvPr/>
        </p:nvSpPr>
        <p:spPr>
          <a:xfrm>
            <a:off x="7625425" y="1804425"/>
            <a:ext cx="131100" cy="12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4"/>
          <p:cNvSpPr/>
          <p:nvPr/>
        </p:nvSpPr>
        <p:spPr>
          <a:xfrm>
            <a:off x="4604400" y="4012900"/>
            <a:ext cx="131100" cy="12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 name="Google Shape;260;p44"/>
          <p:cNvCxnSpPr>
            <a:stCxn id="259" idx="7"/>
            <a:endCxn id="258" idx="3"/>
          </p:cNvCxnSpPr>
          <p:nvPr/>
        </p:nvCxnSpPr>
        <p:spPr>
          <a:xfrm flipH="1" rot="10800000">
            <a:off x="4716301" y="1913660"/>
            <a:ext cx="2928300" cy="2118000"/>
          </a:xfrm>
          <a:prstGeom prst="straightConnector1">
            <a:avLst/>
          </a:prstGeom>
          <a:noFill/>
          <a:ln cap="flat" cmpd="sng" w="28575">
            <a:solidFill>
              <a:srgbClr val="B7B7B7"/>
            </a:solidFill>
            <a:prstDash val="dash"/>
            <a:round/>
            <a:headEnd len="med" w="med" type="none"/>
            <a:tailEnd len="med" w="med" type="none"/>
          </a:ln>
        </p:spPr>
      </p:cxnSp>
      <p:grpSp>
        <p:nvGrpSpPr>
          <p:cNvPr id="261" name="Google Shape;261;p44"/>
          <p:cNvGrpSpPr/>
          <p:nvPr/>
        </p:nvGrpSpPr>
        <p:grpSpPr>
          <a:xfrm>
            <a:off x="4699550" y="1897775"/>
            <a:ext cx="2920400" cy="2145600"/>
            <a:chOff x="4699550" y="1897775"/>
            <a:chExt cx="2920400" cy="2145600"/>
          </a:xfrm>
        </p:grpSpPr>
        <p:sp>
          <p:nvSpPr>
            <p:cNvPr id="262" name="Google Shape;262;p44"/>
            <p:cNvSpPr txBox="1"/>
            <p:nvPr/>
          </p:nvSpPr>
          <p:spPr>
            <a:xfrm>
              <a:off x="5863850" y="2347050"/>
              <a:ext cx="1335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B6D7A8"/>
                  </a:highlight>
                  <a:latin typeface="Roboto"/>
                  <a:ea typeface="Roboto"/>
                  <a:cs typeface="Roboto"/>
                  <a:sym typeface="Roboto"/>
                </a:rPr>
                <a:t>Group b</a:t>
              </a:r>
              <a:endParaRPr>
                <a:highlight>
                  <a:srgbClr val="B6D7A8"/>
                </a:highlight>
                <a:latin typeface="Roboto"/>
                <a:ea typeface="Roboto"/>
                <a:cs typeface="Roboto"/>
                <a:sym typeface="Roboto"/>
              </a:endParaRPr>
            </a:p>
          </p:txBody>
        </p:sp>
        <p:sp>
          <p:nvSpPr>
            <p:cNvPr id="263" name="Google Shape;263;p44"/>
            <p:cNvSpPr/>
            <p:nvPr/>
          </p:nvSpPr>
          <p:spPr>
            <a:xfrm>
              <a:off x="4699550" y="1897775"/>
              <a:ext cx="2920400" cy="2145600"/>
            </a:xfrm>
            <a:custGeom>
              <a:rect b="b" l="l" r="r" t="t"/>
              <a:pathLst>
                <a:path extrusionOk="0" h="85824" w="116816">
                  <a:moveTo>
                    <a:pt x="0" y="85824"/>
                  </a:moveTo>
                  <a:cubicBezTo>
                    <a:pt x="2543" y="78950"/>
                    <a:pt x="5880" y="55706"/>
                    <a:pt x="15257" y="44581"/>
                  </a:cubicBezTo>
                  <a:cubicBezTo>
                    <a:pt x="24634" y="33456"/>
                    <a:pt x="39336" y="26502"/>
                    <a:pt x="56262" y="19072"/>
                  </a:cubicBezTo>
                  <a:cubicBezTo>
                    <a:pt x="73189" y="11642"/>
                    <a:pt x="106724" y="3179"/>
                    <a:pt x="116816" y="0"/>
                  </a:cubicBezTo>
                </a:path>
              </a:pathLst>
            </a:custGeom>
            <a:noFill/>
            <a:ln cap="flat" cmpd="sng" w="28575">
              <a:solidFill>
                <a:srgbClr val="93C47D"/>
              </a:solidFill>
              <a:prstDash val="solid"/>
              <a:round/>
              <a:headEnd len="med" w="med" type="none"/>
              <a:tailEnd len="med" w="med" type="none"/>
            </a:ln>
          </p:spPr>
        </p:sp>
      </p:grpSp>
      <p:sp>
        <p:nvSpPr>
          <p:cNvPr id="264" name="Google Shape;264;p44"/>
          <p:cNvSpPr txBox="1"/>
          <p:nvPr/>
        </p:nvSpPr>
        <p:spPr>
          <a:xfrm>
            <a:off x="437100" y="1781100"/>
            <a:ext cx="3219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Suppose </a:t>
            </a:r>
            <a:r>
              <a:rPr i="1" lang="en" sz="1800">
                <a:solidFill>
                  <a:schemeClr val="dk2"/>
                </a:solidFill>
                <a:latin typeface="Roboto"/>
                <a:ea typeface="Roboto"/>
                <a:cs typeface="Roboto"/>
                <a:sym typeface="Roboto"/>
              </a:rPr>
              <a:t>δ</a:t>
            </a:r>
            <a:r>
              <a:rPr lang="en" sz="1800">
                <a:solidFill>
                  <a:schemeClr val="dk2"/>
                </a:solidFill>
                <a:latin typeface="Roboto"/>
                <a:ea typeface="Roboto"/>
                <a:cs typeface="Roboto"/>
                <a:sym typeface="Roboto"/>
              </a:rPr>
              <a:t>(</a:t>
            </a:r>
            <a:r>
              <a:rPr i="1" lang="en" sz="1800">
                <a:solidFill>
                  <a:schemeClr val="dk2"/>
                </a:solidFill>
                <a:latin typeface="Roboto"/>
                <a:ea typeface="Roboto"/>
                <a:cs typeface="Roboto"/>
                <a:sym typeface="Roboto"/>
              </a:rPr>
              <a:t>X</a:t>
            </a:r>
            <a:r>
              <a:rPr lang="en" sz="1800">
                <a:solidFill>
                  <a:schemeClr val="dk2"/>
                </a:solidFill>
                <a:latin typeface="Roboto"/>
                <a:ea typeface="Roboto"/>
                <a:cs typeface="Roboto"/>
                <a:sym typeface="Roboto"/>
              </a:rPr>
              <a:t>) is threshold of a score </a:t>
            </a:r>
            <a:r>
              <a:rPr i="1" lang="en" sz="1800">
                <a:solidFill>
                  <a:schemeClr val="dk2"/>
                </a:solidFill>
                <a:latin typeface="Roboto"/>
                <a:ea typeface="Roboto"/>
                <a:cs typeface="Roboto"/>
                <a:sym typeface="Roboto"/>
              </a:rPr>
              <a:t>δ</a:t>
            </a:r>
            <a:r>
              <a:rPr lang="en" sz="1800">
                <a:solidFill>
                  <a:schemeClr val="dk2"/>
                </a:solidFill>
                <a:latin typeface="Roboto"/>
                <a:ea typeface="Roboto"/>
                <a:cs typeface="Roboto"/>
                <a:sym typeface="Roboto"/>
              </a:rPr>
              <a:t>(</a:t>
            </a:r>
            <a:r>
              <a:rPr i="1" lang="en" sz="1800">
                <a:solidFill>
                  <a:schemeClr val="dk2"/>
                </a:solidFill>
                <a:latin typeface="Roboto"/>
                <a:ea typeface="Roboto"/>
                <a:cs typeface="Roboto"/>
                <a:sym typeface="Roboto"/>
              </a:rPr>
              <a:t>X</a:t>
            </a:r>
            <a:r>
              <a:rPr lang="en" sz="1800">
                <a:solidFill>
                  <a:schemeClr val="dk2"/>
                </a:solidFill>
                <a:latin typeface="Roboto"/>
                <a:ea typeface="Roboto"/>
                <a:cs typeface="Roboto"/>
                <a:sym typeface="Roboto"/>
              </a:rPr>
              <a:t>)= 1{R(X) &gt; t}</a:t>
            </a:r>
            <a:endParaRPr sz="1800">
              <a:latin typeface="Roboto"/>
              <a:ea typeface="Roboto"/>
              <a:cs typeface="Roboto"/>
              <a:sym typeface="Roboto"/>
            </a:endParaRPr>
          </a:p>
        </p:txBody>
      </p:sp>
      <p:sp>
        <p:nvSpPr>
          <p:cNvPr id="265" name="Google Shape;265;p44"/>
          <p:cNvSpPr txBox="1"/>
          <p:nvPr/>
        </p:nvSpPr>
        <p:spPr>
          <a:xfrm>
            <a:off x="437100" y="2713800"/>
            <a:ext cx="3219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Error rate parity implies that ROC curve of score conditional on group must be under all curves.</a:t>
            </a:r>
            <a:endParaRPr sz="1800">
              <a:latin typeface="Roboto"/>
              <a:ea typeface="Roboto"/>
              <a:cs typeface="Roboto"/>
              <a:sym typeface="Roboto"/>
            </a:endParaRPr>
          </a:p>
        </p:txBody>
      </p:sp>
      <p:grpSp>
        <p:nvGrpSpPr>
          <p:cNvPr id="266" name="Google Shape;266;p44"/>
          <p:cNvGrpSpPr/>
          <p:nvPr/>
        </p:nvGrpSpPr>
        <p:grpSpPr>
          <a:xfrm>
            <a:off x="4750225" y="1456800"/>
            <a:ext cx="2920400" cy="2530125"/>
            <a:chOff x="4750225" y="1456800"/>
            <a:chExt cx="2920400" cy="2530125"/>
          </a:xfrm>
        </p:grpSpPr>
        <p:sp>
          <p:nvSpPr>
            <p:cNvPr id="267" name="Google Shape;267;p44"/>
            <p:cNvSpPr txBox="1"/>
            <p:nvPr/>
          </p:nvSpPr>
          <p:spPr>
            <a:xfrm>
              <a:off x="6284950" y="1456800"/>
              <a:ext cx="1335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9CB9C"/>
                  </a:highlight>
                  <a:latin typeface="Roboto"/>
                  <a:ea typeface="Roboto"/>
                  <a:cs typeface="Roboto"/>
                  <a:sym typeface="Roboto"/>
                </a:rPr>
                <a:t>Group a</a:t>
              </a:r>
              <a:endParaRPr>
                <a:highlight>
                  <a:srgbClr val="F9CB9C"/>
                </a:highlight>
                <a:latin typeface="Roboto"/>
                <a:ea typeface="Roboto"/>
                <a:cs typeface="Roboto"/>
                <a:sym typeface="Roboto"/>
              </a:endParaRPr>
            </a:p>
          </p:txBody>
        </p:sp>
        <p:sp>
          <p:nvSpPr>
            <p:cNvPr id="268" name="Google Shape;268;p44"/>
            <p:cNvSpPr/>
            <p:nvPr/>
          </p:nvSpPr>
          <p:spPr>
            <a:xfrm>
              <a:off x="4750225" y="1841325"/>
              <a:ext cx="2920400" cy="2145600"/>
            </a:xfrm>
            <a:custGeom>
              <a:rect b="b" l="l" r="r" t="t"/>
              <a:pathLst>
                <a:path extrusionOk="0" h="85824" w="116816">
                  <a:moveTo>
                    <a:pt x="0" y="85824"/>
                  </a:moveTo>
                  <a:cubicBezTo>
                    <a:pt x="4882" y="77297"/>
                    <a:pt x="18522" y="47868"/>
                    <a:pt x="29294" y="34661"/>
                  </a:cubicBezTo>
                  <a:cubicBezTo>
                    <a:pt x="40067" y="21454"/>
                    <a:pt x="50048" y="12357"/>
                    <a:pt x="64635" y="6580"/>
                  </a:cubicBezTo>
                  <a:cubicBezTo>
                    <a:pt x="79222" y="803"/>
                    <a:pt x="108119" y="1097"/>
                    <a:pt x="116816" y="0"/>
                  </a:cubicBezTo>
                </a:path>
              </a:pathLst>
            </a:custGeom>
            <a:noFill/>
            <a:ln cap="flat" cmpd="sng" w="28575">
              <a:solidFill>
                <a:srgbClr val="F6B26B"/>
              </a:solidFill>
              <a:prstDash val="solid"/>
              <a:round/>
              <a:headEnd len="med" w="med" type="none"/>
              <a:tailEnd len="med" w="med" type="none"/>
            </a:ln>
          </p:spPr>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5"/>
          <p:cNvSpPr/>
          <p:nvPr/>
        </p:nvSpPr>
        <p:spPr>
          <a:xfrm>
            <a:off x="4689375" y="1878625"/>
            <a:ext cx="3016325" cy="2175000"/>
          </a:xfrm>
          <a:custGeom>
            <a:rect b="b" l="l" r="r" t="t"/>
            <a:pathLst>
              <a:path extrusionOk="0" h="87000" w="120653">
                <a:moveTo>
                  <a:pt x="1912" y="86426"/>
                </a:moveTo>
                <a:lnTo>
                  <a:pt x="19503" y="51817"/>
                </a:lnTo>
                <a:lnTo>
                  <a:pt x="31550" y="32505"/>
                </a:lnTo>
                <a:lnTo>
                  <a:pt x="51435" y="21989"/>
                </a:lnTo>
                <a:lnTo>
                  <a:pt x="60422" y="18165"/>
                </a:lnTo>
                <a:lnTo>
                  <a:pt x="79160" y="11855"/>
                </a:lnTo>
                <a:lnTo>
                  <a:pt x="108989" y="3250"/>
                </a:lnTo>
                <a:lnTo>
                  <a:pt x="120653" y="0"/>
                </a:lnTo>
                <a:lnTo>
                  <a:pt x="0" y="87000"/>
                </a:lnTo>
              </a:path>
            </a:pathLst>
          </a:custGeom>
          <a:solidFill>
            <a:srgbClr val="FFF2CC"/>
          </a:solidFill>
          <a:ln cap="flat" cmpd="sng" w="9525">
            <a:solidFill>
              <a:schemeClr val="dk2"/>
            </a:solidFill>
            <a:prstDash val="solid"/>
            <a:round/>
            <a:headEnd len="med" w="med" type="none"/>
            <a:tailEnd len="med" w="med" type="none"/>
          </a:ln>
        </p:spPr>
      </p:sp>
      <p:sp>
        <p:nvSpPr>
          <p:cNvPr id="274" name="Google Shape;274;p4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Interpretation in terms of ROC curve</a:t>
            </a:r>
            <a:endParaRPr/>
          </a:p>
        </p:txBody>
      </p:sp>
      <p:cxnSp>
        <p:nvCxnSpPr>
          <p:cNvPr id="275" name="Google Shape;275;p45"/>
          <p:cNvCxnSpPr/>
          <p:nvPr/>
        </p:nvCxnSpPr>
        <p:spPr>
          <a:xfrm flipH="1">
            <a:off x="4660050" y="1556825"/>
            <a:ext cx="19800" cy="2532300"/>
          </a:xfrm>
          <a:prstGeom prst="straightConnector1">
            <a:avLst/>
          </a:prstGeom>
          <a:noFill/>
          <a:ln cap="flat" cmpd="sng" w="28575">
            <a:solidFill>
              <a:schemeClr val="dk2"/>
            </a:solidFill>
            <a:prstDash val="solid"/>
            <a:round/>
            <a:headEnd len="med" w="med" type="triangle"/>
            <a:tailEnd len="med" w="med" type="none"/>
          </a:ln>
        </p:spPr>
      </p:cxnSp>
      <p:cxnSp>
        <p:nvCxnSpPr>
          <p:cNvPr id="276" name="Google Shape;276;p45"/>
          <p:cNvCxnSpPr/>
          <p:nvPr/>
        </p:nvCxnSpPr>
        <p:spPr>
          <a:xfrm rot="10800000">
            <a:off x="4659950" y="4089100"/>
            <a:ext cx="3593100" cy="9300"/>
          </a:xfrm>
          <a:prstGeom prst="straightConnector1">
            <a:avLst/>
          </a:prstGeom>
          <a:noFill/>
          <a:ln cap="flat" cmpd="sng" w="28575">
            <a:solidFill>
              <a:schemeClr val="dk2"/>
            </a:solidFill>
            <a:prstDash val="solid"/>
            <a:round/>
            <a:headEnd len="med" w="med" type="triangle"/>
            <a:tailEnd len="med" w="med" type="none"/>
          </a:ln>
        </p:spPr>
      </p:cxnSp>
      <p:sp>
        <p:nvSpPr>
          <p:cNvPr id="277" name="Google Shape;277;p45"/>
          <p:cNvSpPr txBox="1"/>
          <p:nvPr/>
        </p:nvSpPr>
        <p:spPr>
          <a:xfrm>
            <a:off x="5235150" y="4141000"/>
            <a:ext cx="19884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False positive rate</a:t>
            </a:r>
            <a:endParaRPr>
              <a:latin typeface="Roboto"/>
              <a:ea typeface="Roboto"/>
              <a:cs typeface="Roboto"/>
              <a:sym typeface="Roboto"/>
            </a:endParaRPr>
          </a:p>
        </p:txBody>
      </p:sp>
      <p:sp>
        <p:nvSpPr>
          <p:cNvPr id="278" name="Google Shape;278;p45"/>
          <p:cNvSpPr txBox="1"/>
          <p:nvPr/>
        </p:nvSpPr>
        <p:spPr>
          <a:xfrm rot="-5400000">
            <a:off x="3699800" y="2559150"/>
            <a:ext cx="16881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True positive rate</a:t>
            </a:r>
            <a:endParaRPr>
              <a:latin typeface="Roboto"/>
              <a:ea typeface="Roboto"/>
              <a:cs typeface="Roboto"/>
              <a:sym typeface="Roboto"/>
            </a:endParaRPr>
          </a:p>
        </p:txBody>
      </p:sp>
      <p:cxnSp>
        <p:nvCxnSpPr>
          <p:cNvPr id="279" name="Google Shape;279;p45"/>
          <p:cNvCxnSpPr/>
          <p:nvPr/>
        </p:nvCxnSpPr>
        <p:spPr>
          <a:xfrm rot="10800000">
            <a:off x="4553550" y="1868475"/>
            <a:ext cx="131100" cy="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45"/>
          <p:cNvSpPr txBox="1"/>
          <p:nvPr/>
        </p:nvSpPr>
        <p:spPr>
          <a:xfrm>
            <a:off x="4228700" y="1680750"/>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281" name="Google Shape;281;p45"/>
          <p:cNvSpPr txBox="1"/>
          <p:nvPr/>
        </p:nvSpPr>
        <p:spPr>
          <a:xfrm>
            <a:off x="7557775" y="4200575"/>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cxnSp>
        <p:nvCxnSpPr>
          <p:cNvPr id="282" name="Google Shape;282;p45"/>
          <p:cNvCxnSpPr/>
          <p:nvPr/>
        </p:nvCxnSpPr>
        <p:spPr>
          <a:xfrm rot="10800000">
            <a:off x="7688875" y="4089100"/>
            <a:ext cx="4200" cy="128100"/>
          </a:xfrm>
          <a:prstGeom prst="straightConnector1">
            <a:avLst/>
          </a:prstGeom>
          <a:noFill/>
          <a:ln cap="flat" cmpd="sng" w="9525">
            <a:solidFill>
              <a:schemeClr val="dk2"/>
            </a:solidFill>
            <a:prstDash val="solid"/>
            <a:round/>
            <a:headEnd len="med" w="med" type="none"/>
            <a:tailEnd len="med" w="med" type="none"/>
          </a:ln>
        </p:spPr>
      </p:cxnSp>
      <p:sp>
        <p:nvSpPr>
          <p:cNvPr id="283" name="Google Shape;283;p45"/>
          <p:cNvSpPr txBox="1"/>
          <p:nvPr/>
        </p:nvSpPr>
        <p:spPr>
          <a:xfrm>
            <a:off x="4327050" y="4089100"/>
            <a:ext cx="357600" cy="30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0</a:t>
            </a:r>
            <a:endParaRPr>
              <a:latin typeface="Roboto"/>
              <a:ea typeface="Roboto"/>
              <a:cs typeface="Roboto"/>
              <a:sym typeface="Roboto"/>
            </a:endParaRPr>
          </a:p>
        </p:txBody>
      </p:sp>
      <p:sp>
        <p:nvSpPr>
          <p:cNvPr id="284" name="Google Shape;284;p45"/>
          <p:cNvSpPr/>
          <p:nvPr/>
        </p:nvSpPr>
        <p:spPr>
          <a:xfrm>
            <a:off x="7625425" y="1804425"/>
            <a:ext cx="131100" cy="12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5"/>
          <p:cNvSpPr/>
          <p:nvPr/>
        </p:nvSpPr>
        <p:spPr>
          <a:xfrm>
            <a:off x="4604400" y="4012900"/>
            <a:ext cx="131100" cy="12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6" name="Google Shape;286;p45"/>
          <p:cNvCxnSpPr>
            <a:stCxn id="285" idx="7"/>
            <a:endCxn id="284" idx="3"/>
          </p:cNvCxnSpPr>
          <p:nvPr/>
        </p:nvCxnSpPr>
        <p:spPr>
          <a:xfrm flipH="1" rot="10800000">
            <a:off x="4716301" y="1913660"/>
            <a:ext cx="2928300" cy="2118000"/>
          </a:xfrm>
          <a:prstGeom prst="straightConnector1">
            <a:avLst/>
          </a:prstGeom>
          <a:noFill/>
          <a:ln cap="flat" cmpd="sng" w="28575">
            <a:solidFill>
              <a:srgbClr val="B7B7B7"/>
            </a:solidFill>
            <a:prstDash val="dash"/>
            <a:round/>
            <a:headEnd len="med" w="med" type="none"/>
            <a:tailEnd len="med" w="med" type="none"/>
          </a:ln>
        </p:spPr>
      </p:cxnSp>
      <p:sp>
        <p:nvSpPr>
          <p:cNvPr id="287" name="Google Shape;287;p45"/>
          <p:cNvSpPr txBox="1"/>
          <p:nvPr/>
        </p:nvSpPr>
        <p:spPr>
          <a:xfrm>
            <a:off x="6284950" y="1456800"/>
            <a:ext cx="1335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9CB9C"/>
                </a:highlight>
                <a:latin typeface="Roboto"/>
                <a:ea typeface="Roboto"/>
                <a:cs typeface="Roboto"/>
                <a:sym typeface="Roboto"/>
              </a:rPr>
              <a:t>Group a</a:t>
            </a:r>
            <a:endParaRPr>
              <a:highlight>
                <a:srgbClr val="F9CB9C"/>
              </a:highlight>
              <a:latin typeface="Roboto"/>
              <a:ea typeface="Roboto"/>
              <a:cs typeface="Roboto"/>
              <a:sym typeface="Roboto"/>
            </a:endParaRPr>
          </a:p>
        </p:txBody>
      </p:sp>
      <p:sp>
        <p:nvSpPr>
          <p:cNvPr id="288" name="Google Shape;288;p45"/>
          <p:cNvSpPr txBox="1"/>
          <p:nvPr/>
        </p:nvSpPr>
        <p:spPr>
          <a:xfrm>
            <a:off x="5863850" y="2347050"/>
            <a:ext cx="1335000" cy="40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B6D7A8"/>
                </a:highlight>
                <a:latin typeface="Roboto"/>
                <a:ea typeface="Roboto"/>
                <a:cs typeface="Roboto"/>
                <a:sym typeface="Roboto"/>
              </a:rPr>
              <a:t>Group b</a:t>
            </a:r>
            <a:endParaRPr>
              <a:highlight>
                <a:srgbClr val="B6D7A8"/>
              </a:highlight>
              <a:latin typeface="Roboto"/>
              <a:ea typeface="Roboto"/>
              <a:cs typeface="Roboto"/>
              <a:sym typeface="Roboto"/>
            </a:endParaRPr>
          </a:p>
        </p:txBody>
      </p:sp>
      <p:sp>
        <p:nvSpPr>
          <p:cNvPr id="289" name="Google Shape;289;p45"/>
          <p:cNvSpPr/>
          <p:nvPr/>
        </p:nvSpPr>
        <p:spPr>
          <a:xfrm>
            <a:off x="4699550" y="1897775"/>
            <a:ext cx="2920400" cy="2145600"/>
          </a:xfrm>
          <a:custGeom>
            <a:rect b="b" l="l" r="r" t="t"/>
            <a:pathLst>
              <a:path extrusionOk="0" h="85824" w="116816">
                <a:moveTo>
                  <a:pt x="0" y="85824"/>
                </a:moveTo>
                <a:cubicBezTo>
                  <a:pt x="2543" y="78950"/>
                  <a:pt x="5880" y="55706"/>
                  <a:pt x="15257" y="44581"/>
                </a:cubicBezTo>
                <a:cubicBezTo>
                  <a:pt x="24634" y="33456"/>
                  <a:pt x="39336" y="26502"/>
                  <a:pt x="56262" y="19072"/>
                </a:cubicBezTo>
                <a:cubicBezTo>
                  <a:pt x="73189" y="11642"/>
                  <a:pt x="106724" y="3179"/>
                  <a:pt x="116816" y="0"/>
                </a:cubicBezTo>
              </a:path>
            </a:pathLst>
          </a:custGeom>
          <a:noFill/>
          <a:ln cap="flat" cmpd="sng" w="28575">
            <a:solidFill>
              <a:srgbClr val="93C47D"/>
            </a:solidFill>
            <a:prstDash val="solid"/>
            <a:round/>
            <a:headEnd len="med" w="med" type="none"/>
            <a:tailEnd len="med" w="med" type="none"/>
          </a:ln>
        </p:spPr>
      </p:sp>
      <p:sp>
        <p:nvSpPr>
          <p:cNvPr id="290" name="Google Shape;290;p45"/>
          <p:cNvSpPr txBox="1"/>
          <p:nvPr/>
        </p:nvSpPr>
        <p:spPr>
          <a:xfrm>
            <a:off x="437100" y="1781100"/>
            <a:ext cx="3219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Suppose </a:t>
            </a:r>
            <a:r>
              <a:rPr i="1" lang="en" sz="1800">
                <a:solidFill>
                  <a:schemeClr val="dk2"/>
                </a:solidFill>
                <a:latin typeface="Roboto"/>
                <a:ea typeface="Roboto"/>
                <a:cs typeface="Roboto"/>
                <a:sym typeface="Roboto"/>
              </a:rPr>
              <a:t>δ</a:t>
            </a:r>
            <a:r>
              <a:rPr lang="en" sz="1800">
                <a:solidFill>
                  <a:schemeClr val="dk2"/>
                </a:solidFill>
                <a:latin typeface="Roboto"/>
                <a:ea typeface="Roboto"/>
                <a:cs typeface="Roboto"/>
                <a:sym typeface="Roboto"/>
              </a:rPr>
              <a:t>(</a:t>
            </a:r>
            <a:r>
              <a:rPr i="1" lang="en" sz="1800">
                <a:solidFill>
                  <a:schemeClr val="dk2"/>
                </a:solidFill>
                <a:latin typeface="Roboto"/>
                <a:ea typeface="Roboto"/>
                <a:cs typeface="Roboto"/>
                <a:sym typeface="Roboto"/>
              </a:rPr>
              <a:t>X</a:t>
            </a:r>
            <a:r>
              <a:rPr lang="en" sz="1800">
                <a:solidFill>
                  <a:schemeClr val="dk2"/>
                </a:solidFill>
                <a:latin typeface="Roboto"/>
                <a:ea typeface="Roboto"/>
                <a:cs typeface="Roboto"/>
                <a:sym typeface="Roboto"/>
              </a:rPr>
              <a:t>) is threshold of a score </a:t>
            </a:r>
            <a:r>
              <a:rPr i="1" lang="en" sz="1800">
                <a:solidFill>
                  <a:schemeClr val="dk2"/>
                </a:solidFill>
                <a:latin typeface="Roboto"/>
                <a:ea typeface="Roboto"/>
                <a:cs typeface="Roboto"/>
                <a:sym typeface="Roboto"/>
              </a:rPr>
              <a:t>δ</a:t>
            </a:r>
            <a:r>
              <a:rPr lang="en" sz="1800">
                <a:solidFill>
                  <a:schemeClr val="dk2"/>
                </a:solidFill>
                <a:latin typeface="Roboto"/>
                <a:ea typeface="Roboto"/>
                <a:cs typeface="Roboto"/>
                <a:sym typeface="Roboto"/>
              </a:rPr>
              <a:t>(</a:t>
            </a:r>
            <a:r>
              <a:rPr i="1" lang="en" sz="1800">
                <a:solidFill>
                  <a:schemeClr val="dk2"/>
                </a:solidFill>
                <a:latin typeface="Roboto"/>
                <a:ea typeface="Roboto"/>
                <a:cs typeface="Roboto"/>
                <a:sym typeface="Roboto"/>
              </a:rPr>
              <a:t>X</a:t>
            </a:r>
            <a:r>
              <a:rPr lang="en" sz="1800">
                <a:solidFill>
                  <a:schemeClr val="dk2"/>
                </a:solidFill>
                <a:latin typeface="Roboto"/>
                <a:ea typeface="Roboto"/>
                <a:cs typeface="Roboto"/>
                <a:sym typeface="Roboto"/>
              </a:rPr>
              <a:t>)= 1{R(X) &gt; t}</a:t>
            </a:r>
            <a:endParaRPr sz="1800">
              <a:latin typeface="Roboto"/>
              <a:ea typeface="Roboto"/>
              <a:cs typeface="Roboto"/>
              <a:sym typeface="Roboto"/>
            </a:endParaRPr>
          </a:p>
        </p:txBody>
      </p:sp>
      <p:sp>
        <p:nvSpPr>
          <p:cNvPr id="291" name="Google Shape;291;p45"/>
          <p:cNvSpPr txBox="1"/>
          <p:nvPr/>
        </p:nvSpPr>
        <p:spPr>
          <a:xfrm>
            <a:off x="437100" y="2713800"/>
            <a:ext cx="32199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a:ea typeface="Roboto"/>
                <a:cs typeface="Roboto"/>
                <a:sym typeface="Roboto"/>
              </a:rPr>
              <a:t>Error rate parity implies that ROC curve of score conditional on group must be under all curves.</a:t>
            </a:r>
            <a:endParaRPr sz="1800">
              <a:latin typeface="Roboto"/>
              <a:ea typeface="Roboto"/>
              <a:cs typeface="Roboto"/>
              <a:sym typeface="Roboto"/>
            </a:endParaRPr>
          </a:p>
        </p:txBody>
      </p:sp>
      <p:sp>
        <p:nvSpPr>
          <p:cNvPr id="292" name="Google Shape;292;p45"/>
          <p:cNvSpPr txBox="1"/>
          <p:nvPr/>
        </p:nvSpPr>
        <p:spPr>
          <a:xfrm>
            <a:off x="5863850" y="3283625"/>
            <a:ext cx="2753400" cy="32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FFF2CC"/>
                </a:highlight>
                <a:latin typeface="Roboto"/>
                <a:ea typeface="Roboto"/>
                <a:cs typeface="Roboto"/>
                <a:sym typeface="Roboto"/>
              </a:rPr>
              <a:t>Area under all curves</a:t>
            </a:r>
            <a:endParaRPr>
              <a:highlight>
                <a:srgbClr val="FFF2CC"/>
              </a:highlight>
              <a:latin typeface="Roboto"/>
              <a:ea typeface="Roboto"/>
              <a:cs typeface="Roboto"/>
              <a:sym typeface="Roboto"/>
            </a:endParaRPr>
          </a:p>
        </p:txBody>
      </p:sp>
      <p:cxnSp>
        <p:nvCxnSpPr>
          <p:cNvPr id="293" name="Google Shape;293;p45"/>
          <p:cNvCxnSpPr>
            <a:stCxn id="292" idx="1"/>
          </p:cNvCxnSpPr>
          <p:nvPr/>
        </p:nvCxnSpPr>
        <p:spPr>
          <a:xfrm rot="10800000">
            <a:off x="5578550" y="3145475"/>
            <a:ext cx="285300" cy="298800"/>
          </a:xfrm>
          <a:prstGeom prst="straightConnector1">
            <a:avLst/>
          </a:prstGeom>
          <a:noFill/>
          <a:ln cap="flat" cmpd="sng" w="9525">
            <a:solidFill>
              <a:schemeClr val="dk2"/>
            </a:solidFill>
            <a:prstDash val="solid"/>
            <a:round/>
            <a:headEnd len="med" w="med" type="none"/>
            <a:tailEnd len="med" w="med" type="triangle"/>
          </a:ln>
        </p:spPr>
      </p:cxnSp>
      <p:sp>
        <p:nvSpPr>
          <p:cNvPr id="294" name="Google Shape;294;p45"/>
          <p:cNvSpPr/>
          <p:nvPr/>
        </p:nvSpPr>
        <p:spPr>
          <a:xfrm>
            <a:off x="4750225" y="1841325"/>
            <a:ext cx="2920400" cy="2145600"/>
          </a:xfrm>
          <a:custGeom>
            <a:rect b="b" l="l" r="r" t="t"/>
            <a:pathLst>
              <a:path extrusionOk="0" h="85824" w="116816">
                <a:moveTo>
                  <a:pt x="0" y="85824"/>
                </a:moveTo>
                <a:cubicBezTo>
                  <a:pt x="4882" y="77297"/>
                  <a:pt x="18522" y="47868"/>
                  <a:pt x="29294" y="34661"/>
                </a:cubicBezTo>
                <a:cubicBezTo>
                  <a:pt x="40067" y="21454"/>
                  <a:pt x="50048" y="12357"/>
                  <a:pt x="64635" y="6580"/>
                </a:cubicBezTo>
                <a:cubicBezTo>
                  <a:pt x="79222" y="803"/>
                  <a:pt x="108119" y="1097"/>
                  <a:pt x="116816" y="0"/>
                </a:cubicBezTo>
              </a:path>
            </a:pathLst>
          </a:custGeom>
          <a:noFill/>
          <a:ln cap="flat" cmpd="sng" w="28575">
            <a:solidFill>
              <a:srgbClr val="F6B26B"/>
            </a:solidFill>
            <a:prstDash val="solid"/>
            <a:round/>
            <a:headEnd len="med" w="med" type="none"/>
            <a:tailEnd len="med" w="med" type="none"/>
          </a:ln>
        </p:spPr>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Column-wise criteria?</a:t>
            </a:r>
            <a:endParaRPr/>
          </a:p>
        </p:txBody>
      </p:sp>
      <p:sp>
        <p:nvSpPr>
          <p:cNvPr id="300" name="Google Shape;300;p46"/>
          <p:cNvSpPr txBox="1"/>
          <p:nvPr>
            <p:ph idx="1" type="body"/>
          </p:nvPr>
        </p:nvSpPr>
        <p:spPr>
          <a:xfrm>
            <a:off x="287800" y="1466850"/>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could consider </a:t>
            </a:r>
            <a:r>
              <a:rPr lang="en"/>
              <a:t>P(Y = y | </a:t>
            </a:r>
            <a:r>
              <a:rPr i="1" lang="en"/>
              <a:t>δ</a:t>
            </a:r>
            <a:r>
              <a:rPr lang="en"/>
              <a:t>(</a:t>
            </a:r>
            <a:r>
              <a:rPr i="1" lang="en"/>
              <a:t>X</a:t>
            </a:r>
            <a:r>
              <a:rPr lang="en"/>
              <a:t>) = 1, </a:t>
            </a:r>
            <a:r>
              <a:rPr i="1" lang="en"/>
              <a:t>A</a:t>
            </a:r>
            <a:r>
              <a:rPr lang="en"/>
              <a:t> = a) and create analogous fairness criteria for the “column-wise” rates, i.e., false omission and false discovery rate.</a:t>
            </a:r>
            <a:endParaRPr/>
          </a:p>
          <a:p>
            <a:pPr indent="0" lvl="0" marL="0" rtl="0" algn="l">
              <a:spcBef>
                <a:spcPts val="1600"/>
              </a:spcBef>
              <a:spcAft>
                <a:spcPts val="0"/>
              </a:spcAft>
              <a:buNone/>
            </a:pPr>
            <a:r>
              <a:rPr lang="en"/>
              <a:t>This would correspond to the “column-wise” counts</a:t>
            </a:r>
            <a:endParaRPr/>
          </a:p>
          <a:p>
            <a:pPr indent="0" lvl="0" marL="0" rtl="0" algn="l">
              <a:spcBef>
                <a:spcPts val="1600"/>
              </a:spcBef>
              <a:spcAft>
                <a:spcPts val="1600"/>
              </a:spcAft>
              <a:buNone/>
            </a:pPr>
            <a:r>
              <a:rPr lang="en"/>
              <a:t>Nothing wrong with this, but something related </a:t>
            </a:r>
            <a:br>
              <a:rPr lang="en"/>
            </a:br>
            <a:r>
              <a:rPr lang="en"/>
              <a:t>but different is more common.</a:t>
            </a:r>
            <a:endParaRPr/>
          </a:p>
        </p:txBody>
      </p:sp>
      <p:sp>
        <p:nvSpPr>
          <p:cNvPr id="301" name="Google Shape;301;p46"/>
          <p:cNvSpPr/>
          <p:nvPr/>
        </p:nvSpPr>
        <p:spPr>
          <a:xfrm rot="1264">
            <a:off x="8132950" y="3290075"/>
            <a:ext cx="816000" cy="1896900"/>
          </a:xfrm>
          <a:prstGeom prst="ellipse">
            <a:avLst/>
          </a:prstGeom>
          <a:solidFill>
            <a:srgbClr val="6D9EEB"/>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02" name="Google Shape;302;p46"/>
          <p:cNvGraphicFramePr/>
          <p:nvPr/>
        </p:nvGraphicFramePr>
        <p:xfrm>
          <a:off x="7181739" y="3522910"/>
          <a:ext cx="3000000" cy="3000000"/>
        </p:xfrm>
        <a:graphic>
          <a:graphicData uri="http://schemas.openxmlformats.org/drawingml/2006/table">
            <a:tbl>
              <a:tblPr bandRow="1" firstRow="1">
                <a:noFill/>
                <a:tableStyleId>{C219F714-3E95-4F12-879E-48A5EA594763}</a:tableStyleId>
              </a:tblPr>
              <a:tblGrid>
                <a:gridCol w="950825"/>
                <a:gridCol w="950825"/>
              </a:tblGrid>
              <a:tr h="741625">
                <a:tc>
                  <a:txBody>
                    <a:bodyPr/>
                    <a:lstStyle/>
                    <a:p>
                      <a:pPr indent="0" lvl="0" marL="0" marR="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00</a:t>
                      </a:r>
                      <a:endParaRPr baseline="-25000">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01</a:t>
                      </a:r>
                      <a:endParaRPr>
                        <a:latin typeface="Roboto"/>
                        <a:ea typeface="Roboto"/>
                        <a:cs typeface="Roboto"/>
                        <a:sym typeface="Roboto"/>
                      </a:endParaRPr>
                    </a:p>
                  </a:txBody>
                  <a:tcPr marT="45725" marB="45725" marR="91450" marL="91450" anchor="ctr"/>
                </a:tc>
              </a:tr>
              <a:tr h="741625">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10</a:t>
                      </a:r>
                      <a:endParaRPr>
                        <a:latin typeface="Roboto"/>
                        <a:ea typeface="Roboto"/>
                        <a:cs typeface="Roboto"/>
                        <a:sym typeface="Roboto"/>
                      </a:endParaRPr>
                    </a:p>
                  </a:txBody>
                  <a:tcPr marT="45725" marB="45725" marR="91450" marL="91450" anchor="ctr"/>
                </a:tc>
                <a:tc>
                  <a:txBody>
                    <a:bodyPr/>
                    <a:lstStyle/>
                    <a:p>
                      <a:pPr indent="0" lvl="0" marL="0" rtl="0" algn="ctr">
                        <a:spcBef>
                          <a:spcPts val="0"/>
                        </a:spcBef>
                        <a:spcAft>
                          <a:spcPts val="0"/>
                        </a:spcAft>
                        <a:buNone/>
                      </a:pPr>
                      <a:r>
                        <a:rPr i="1" lang="en" sz="1800">
                          <a:latin typeface="Roboto"/>
                          <a:ea typeface="Roboto"/>
                          <a:cs typeface="Roboto"/>
                          <a:sym typeface="Roboto"/>
                        </a:rPr>
                        <a:t>n</a:t>
                      </a:r>
                      <a:r>
                        <a:rPr baseline="-25000" lang="en" sz="1800">
                          <a:latin typeface="Roboto"/>
                          <a:ea typeface="Roboto"/>
                          <a:cs typeface="Roboto"/>
                          <a:sym typeface="Roboto"/>
                        </a:rPr>
                        <a:t>11</a:t>
                      </a:r>
                      <a:endParaRPr>
                        <a:latin typeface="Roboto"/>
                        <a:ea typeface="Roboto"/>
                        <a:cs typeface="Roboto"/>
                        <a:sym typeface="Roboto"/>
                      </a:endParaRPr>
                    </a:p>
                  </a:txBody>
                  <a:tcPr marT="45725" marB="45725" marR="91450" marL="91450" anchor="ctr"/>
                </a:tc>
              </a:tr>
            </a:tbl>
          </a:graphicData>
        </a:graphic>
      </p:graphicFrame>
      <p:sp>
        <p:nvSpPr>
          <p:cNvPr id="303" name="Google Shape;303;p46"/>
          <p:cNvSpPr txBox="1"/>
          <p:nvPr/>
        </p:nvSpPr>
        <p:spPr>
          <a:xfrm>
            <a:off x="7555312" y="2832150"/>
            <a:ext cx="1154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Roboto"/>
                <a:ea typeface="Roboto"/>
                <a:cs typeface="Roboto"/>
                <a:sym typeface="Roboto"/>
              </a:rPr>
              <a:t>Decision</a:t>
            </a:r>
            <a:endParaRPr>
              <a:latin typeface="Roboto"/>
              <a:ea typeface="Roboto"/>
              <a:cs typeface="Roboto"/>
              <a:sym typeface="Roboto"/>
            </a:endParaRPr>
          </a:p>
        </p:txBody>
      </p:sp>
      <p:sp>
        <p:nvSpPr>
          <p:cNvPr id="304" name="Google Shape;304;p46"/>
          <p:cNvSpPr txBox="1"/>
          <p:nvPr/>
        </p:nvSpPr>
        <p:spPr>
          <a:xfrm rot="-5400000">
            <a:off x="6097312" y="4079815"/>
            <a:ext cx="96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800">
                <a:solidFill>
                  <a:srgbClr val="000000"/>
                </a:solidFill>
                <a:latin typeface="Roboto"/>
                <a:ea typeface="Roboto"/>
                <a:cs typeface="Roboto"/>
                <a:sym typeface="Roboto"/>
              </a:rPr>
              <a:t>Reality</a:t>
            </a:r>
            <a:endParaRPr>
              <a:latin typeface="Roboto"/>
              <a:ea typeface="Roboto"/>
              <a:cs typeface="Roboto"/>
              <a:sym typeface="Roboto"/>
            </a:endParaRPr>
          </a:p>
        </p:txBody>
      </p:sp>
      <p:sp>
        <p:nvSpPr>
          <p:cNvPr id="305" name="Google Shape;305;p46"/>
          <p:cNvSpPr txBox="1"/>
          <p:nvPr/>
        </p:nvSpPr>
        <p:spPr>
          <a:xfrm>
            <a:off x="7495161" y="3176264"/>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306" name="Google Shape;306;p46"/>
          <p:cNvSpPr txBox="1"/>
          <p:nvPr/>
        </p:nvSpPr>
        <p:spPr>
          <a:xfrm rot="-5400000">
            <a:off x="6812360" y="3699981"/>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0</a:t>
            </a:r>
            <a:endParaRPr>
              <a:latin typeface="Roboto"/>
              <a:ea typeface="Roboto"/>
              <a:cs typeface="Roboto"/>
              <a:sym typeface="Roboto"/>
            </a:endParaRPr>
          </a:p>
        </p:txBody>
      </p:sp>
      <p:sp>
        <p:nvSpPr>
          <p:cNvPr id="307" name="Google Shape;307;p46"/>
          <p:cNvSpPr txBox="1"/>
          <p:nvPr/>
        </p:nvSpPr>
        <p:spPr>
          <a:xfrm rot="-5400000">
            <a:off x="6807652" y="4454327"/>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
        <p:nvSpPr>
          <p:cNvPr id="308" name="Google Shape;308;p46"/>
          <p:cNvSpPr txBox="1"/>
          <p:nvPr/>
        </p:nvSpPr>
        <p:spPr>
          <a:xfrm>
            <a:off x="8419828" y="3180590"/>
            <a:ext cx="3144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 sz="1600">
                <a:solidFill>
                  <a:srgbClr val="000000"/>
                </a:solidFill>
                <a:latin typeface="Roboto"/>
                <a:ea typeface="Roboto"/>
                <a:cs typeface="Roboto"/>
                <a:sym typeface="Roboto"/>
              </a:rPr>
              <a:t>1</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Calibration</a:t>
            </a:r>
            <a:endParaRPr/>
          </a:p>
        </p:txBody>
      </p:sp>
      <p:sp>
        <p:nvSpPr>
          <p:cNvPr id="314" name="Google Shape;314;p4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Suppose your decision is a threshold rule </a:t>
            </a:r>
            <a:r>
              <a:rPr i="1" lang="en"/>
              <a:t>δ</a:t>
            </a:r>
            <a:r>
              <a:rPr lang="en"/>
              <a:t>(</a:t>
            </a:r>
            <a:r>
              <a:rPr i="1" lang="en"/>
              <a:t>X</a:t>
            </a:r>
            <a:r>
              <a:rPr lang="en"/>
              <a:t>) = 1{ </a:t>
            </a:r>
            <a:r>
              <a:rPr i="1" lang="en"/>
              <a:t>R</a:t>
            </a:r>
            <a:r>
              <a:rPr lang="en"/>
              <a:t>(X) &gt; t }.</a:t>
            </a:r>
            <a:endParaRPr/>
          </a:p>
          <a:p>
            <a:pPr indent="0" lvl="0" marL="0" rtl="0" algn="l">
              <a:spcBef>
                <a:spcPts val="1600"/>
              </a:spcBef>
              <a:spcAft>
                <a:spcPts val="0"/>
              </a:spcAft>
              <a:buNone/>
            </a:pPr>
            <a:r>
              <a:rPr lang="en"/>
              <a:t>Calibration: Pr(</a:t>
            </a:r>
            <a:r>
              <a:rPr i="1" lang="en"/>
              <a:t>Y</a:t>
            </a:r>
            <a:r>
              <a:rPr lang="en"/>
              <a:t> = 1 | </a:t>
            </a:r>
            <a:r>
              <a:rPr i="1" lang="en"/>
              <a:t>R</a:t>
            </a:r>
            <a:r>
              <a:rPr lang="en"/>
              <a:t> = </a:t>
            </a:r>
            <a:r>
              <a:rPr i="1" lang="en"/>
              <a:t>r</a:t>
            </a:r>
            <a:r>
              <a:rPr lang="en"/>
              <a:t>) = r</a:t>
            </a:r>
            <a:endParaRPr/>
          </a:p>
          <a:p>
            <a:pPr indent="0" lvl="0" marL="0" rtl="0" algn="l">
              <a:spcBef>
                <a:spcPts val="1600"/>
              </a:spcBef>
              <a:spcAft>
                <a:spcPts val="0"/>
              </a:spcAft>
              <a:buNone/>
            </a:pPr>
            <a:r>
              <a:rPr lang="en"/>
              <a:t>“You can pretend score is a probability” - although it may not actually be one!</a:t>
            </a:r>
            <a:endParaRPr/>
          </a:p>
          <a:p>
            <a:pPr indent="0" lvl="0" marL="0" rtl="0" algn="l">
              <a:spcBef>
                <a:spcPts val="1600"/>
              </a:spcBef>
              <a:spcAft>
                <a:spcPts val="0"/>
              </a:spcAft>
              <a:buNone/>
            </a:pPr>
            <a:r>
              <a:rPr lang="en"/>
              <a:t>Score </a:t>
            </a:r>
            <a:r>
              <a:rPr i="1" lang="en"/>
              <a:t>r</a:t>
            </a:r>
            <a:r>
              <a:rPr lang="en"/>
              <a:t> corresponds to positive outcome rate </a:t>
            </a:r>
            <a:r>
              <a:rPr i="1" lang="en"/>
              <a:t>r</a:t>
            </a:r>
            <a:endParaRPr i="1"/>
          </a:p>
          <a:p>
            <a:pPr indent="0" lvl="0" marL="0" rtl="0" algn="l">
              <a:spcBef>
                <a:spcPts val="1600"/>
              </a:spcBef>
              <a:spcAft>
                <a:spcPts val="1600"/>
              </a:spcAft>
              <a:buNone/>
            </a:pPr>
            <a:r>
              <a:rPr lang="en"/>
              <a:t>Calibration by group: Pr(Y = 1 | R = r, A = a) = 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21"/>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Last few times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4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Calibration is an </a:t>
            </a:r>
            <a:r>
              <a:rPr i="1" lang="en"/>
              <a:t>a priori</a:t>
            </a:r>
            <a:r>
              <a:rPr lang="en"/>
              <a:t> guarantee</a:t>
            </a:r>
            <a:endParaRPr/>
          </a:p>
        </p:txBody>
      </p:sp>
      <p:sp>
        <p:nvSpPr>
          <p:cNvPr id="320" name="Google Shape;320;p4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decision maker sees the score </a:t>
            </a:r>
            <a:r>
              <a:rPr i="1" lang="en"/>
              <a:t>r</a:t>
            </a:r>
            <a:r>
              <a:rPr lang="en"/>
              <a:t> = </a:t>
            </a:r>
            <a:r>
              <a:rPr i="1" lang="en"/>
              <a:t>R</a:t>
            </a:r>
            <a:r>
              <a:rPr lang="en"/>
              <a:t>(</a:t>
            </a:r>
            <a:r>
              <a:rPr i="1" lang="en"/>
              <a:t>X</a:t>
            </a:r>
            <a:r>
              <a:rPr lang="en"/>
              <a:t>) and knows based on this what the frequency of positive outcomes is.</a:t>
            </a:r>
            <a:endParaRPr/>
          </a:p>
          <a:p>
            <a:pPr indent="0" lvl="0" marL="0" rtl="0" algn="l">
              <a:spcBef>
                <a:spcPts val="1600"/>
              </a:spcBef>
              <a:spcAft>
                <a:spcPts val="0"/>
              </a:spcAft>
              <a:buNone/>
            </a:pPr>
            <a:r>
              <a:rPr lang="en"/>
              <a:t>E.g., score 0.8 means 80% rate of heart failure on average over people who receive score 0.8.</a:t>
            </a:r>
            <a:endParaRPr/>
          </a:p>
          <a:p>
            <a:pPr indent="0" lvl="0" marL="0" rtl="0" algn="l">
              <a:spcBef>
                <a:spcPts val="1600"/>
              </a:spcBef>
              <a:spcAft>
                <a:spcPts val="1600"/>
              </a:spcAft>
              <a:buNone/>
            </a:pPr>
            <a:r>
              <a:rPr lang="en"/>
              <a:t>This guarantee (usually) does not hold at the individual level, e.g., “Joe’s individual risk of heart failure is 80%.”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326" name="Google Shape;326;p4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saw three criteria:</a:t>
            </a:r>
            <a:endParaRPr/>
          </a:p>
          <a:p>
            <a:pPr indent="-342900" lvl="0" marL="457200" rtl="0" algn="l">
              <a:spcBef>
                <a:spcPts val="1600"/>
              </a:spcBef>
              <a:spcAft>
                <a:spcPts val="0"/>
              </a:spcAft>
              <a:buSzPts val="1800"/>
              <a:buChar char="●"/>
            </a:pPr>
            <a:r>
              <a:rPr lang="en"/>
              <a:t>Equal acceptance rate</a:t>
            </a:r>
            <a:endParaRPr/>
          </a:p>
          <a:p>
            <a:pPr indent="-342900" lvl="0" marL="457200" rtl="0" algn="l">
              <a:spcBef>
                <a:spcPts val="0"/>
              </a:spcBef>
              <a:spcAft>
                <a:spcPts val="0"/>
              </a:spcAft>
              <a:buSzPts val="1800"/>
              <a:buChar char="●"/>
            </a:pPr>
            <a:r>
              <a:rPr lang="en"/>
              <a:t>Equal error rates</a:t>
            </a:r>
            <a:endParaRPr/>
          </a:p>
          <a:p>
            <a:pPr indent="-342900" lvl="0" marL="457200" rtl="0" algn="l">
              <a:spcBef>
                <a:spcPts val="0"/>
              </a:spcBef>
              <a:spcAft>
                <a:spcPts val="0"/>
              </a:spcAft>
              <a:buSzPts val="1800"/>
              <a:buChar char="●"/>
            </a:pPr>
            <a:r>
              <a:rPr lang="en"/>
              <a:t>Calibration by group</a:t>
            </a:r>
            <a:endParaRPr/>
          </a:p>
          <a:p>
            <a:pPr indent="0" lvl="0" marL="0" rtl="0" algn="ctr">
              <a:spcBef>
                <a:spcPts val="1600"/>
              </a:spcBef>
              <a:spcAft>
                <a:spcPts val="1600"/>
              </a:spcAft>
              <a:buNone/>
            </a:pPr>
            <a:r>
              <a:rPr lang="en"/>
              <a:t>Can we have them all?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Incompatibility results</a:t>
            </a:r>
            <a:endParaRPr/>
          </a:p>
        </p:txBody>
      </p:sp>
      <p:sp>
        <p:nvSpPr>
          <p:cNvPr id="332" name="Google Shape;332;p50"/>
          <p:cNvSpPr txBox="1"/>
          <p:nvPr>
            <p:ph idx="1" type="body"/>
          </p:nvPr>
        </p:nvSpPr>
        <p:spPr>
          <a:xfrm>
            <a:off x="311700" y="1468825"/>
            <a:ext cx="59160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Informal theorem: </a:t>
            </a:r>
            <a:r>
              <a:rPr lang="en" sz="2400"/>
              <a:t>Any two of these criteria are mutually exclusive in general.</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2">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 rate parity vs calibration</a:t>
            </a:r>
            <a:endParaRPr/>
          </a:p>
        </p:txBody>
      </p:sp>
      <p:sp>
        <p:nvSpPr>
          <p:cNvPr id="338" name="Google Shape;338;p51"/>
          <p:cNvSpPr txBox="1"/>
          <p:nvPr>
            <p:ph idx="1" type="body"/>
          </p:nvPr>
        </p:nvSpPr>
        <p:spPr>
          <a:xfrm>
            <a:off x="311700" y="1468825"/>
            <a:ext cx="6894900" cy="169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Theorem: </a:t>
            </a:r>
            <a:br>
              <a:rPr lang="en"/>
            </a:br>
            <a:r>
              <a:rPr lang="en"/>
              <a:t>1. Assume P(Y = 1| A = a) ≠ </a:t>
            </a:r>
            <a:r>
              <a:rPr lang="en"/>
              <a:t>P(Y = 1| A = b)</a:t>
            </a:r>
            <a:br>
              <a:rPr lang="en"/>
            </a:br>
            <a:r>
              <a:rPr lang="en"/>
              <a:t>2. </a:t>
            </a:r>
            <a:r>
              <a:rPr i="1" lang="en"/>
              <a:t>δ</a:t>
            </a:r>
            <a:r>
              <a:rPr lang="en"/>
              <a:t>(</a:t>
            </a:r>
            <a:r>
              <a:rPr i="1" lang="en"/>
              <a:t>X</a:t>
            </a:r>
            <a:r>
              <a:rPr lang="en"/>
              <a:t>) has nonzero error rates</a:t>
            </a:r>
            <a:endParaRPr/>
          </a:p>
          <a:p>
            <a:pPr indent="0" lvl="0" marL="0" rtl="0" algn="l">
              <a:spcBef>
                <a:spcPts val="1600"/>
              </a:spcBef>
              <a:spcAft>
                <a:spcPts val="1600"/>
              </a:spcAft>
              <a:buNone/>
            </a:pPr>
            <a:r>
              <a:rPr lang="en"/>
              <a:t>Then, if error rate parity holds</a:t>
            </a:r>
            <a:r>
              <a:rPr lang="en"/>
              <a:t>, group calibration cannot hold.</a:t>
            </a:r>
            <a:endParaRPr/>
          </a:p>
        </p:txBody>
      </p:sp>
      <p:sp>
        <p:nvSpPr>
          <p:cNvPr id="339" name="Google Shape;339;p51"/>
          <p:cNvSpPr txBox="1"/>
          <p:nvPr/>
        </p:nvSpPr>
        <p:spPr>
          <a:xfrm>
            <a:off x="396400" y="3491075"/>
            <a:ext cx="3000000" cy="127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dk2"/>
                </a:solidFill>
                <a:latin typeface="Roboto"/>
                <a:ea typeface="Roboto"/>
                <a:cs typeface="Roboto"/>
                <a:sym typeface="Roboto"/>
              </a:rPr>
              <a:t>Proofs of theorems like these will be on the homework.</a:t>
            </a:r>
            <a:endParaRPr sz="1800">
              <a:solidFill>
                <a:schemeClr val="dk2"/>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52"/>
          <p:cNvPicPr preferRelativeResize="0"/>
          <p:nvPr/>
        </p:nvPicPr>
        <p:blipFill>
          <a:blip r:embed="rId3">
            <a:alphaModFix/>
          </a:blip>
          <a:stretch>
            <a:fillRect/>
          </a:stretch>
        </p:blipFill>
        <p:spPr>
          <a:xfrm>
            <a:off x="739800" y="128525"/>
            <a:ext cx="8043599" cy="48386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Essence of COMPAS debate</a:t>
            </a:r>
            <a:endParaRPr/>
          </a:p>
        </p:txBody>
      </p:sp>
      <p:sp>
        <p:nvSpPr>
          <p:cNvPr id="350" name="Google Shape;350;p5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There’s a risk score used, called COMPAS, used by many jurisdictions in the United States to assess “risk of recidivism”. Judges may detain defendant in part based on this score.</a:t>
            </a:r>
            <a:endParaRPr/>
          </a:p>
          <a:p>
            <a:pPr indent="0" lvl="0" marL="0" rtl="0" algn="l">
              <a:spcBef>
                <a:spcPts val="1600"/>
              </a:spcBef>
              <a:spcAft>
                <a:spcPts val="0"/>
              </a:spcAft>
              <a:buNone/>
            </a:pPr>
            <a:r>
              <a:rPr lang="en"/>
              <a:t>ProPublica: Black defendants face higher false positive rate, i.e., more blacks labeled “high risk” end up </a:t>
            </a:r>
            <a:r>
              <a:rPr b="1" i="1" lang="en"/>
              <a:t>not</a:t>
            </a:r>
            <a:r>
              <a:rPr lang="en"/>
              <a:t> committing a crime upon release than among whites labeled “high risk”</a:t>
            </a:r>
            <a:endParaRPr/>
          </a:p>
          <a:p>
            <a:pPr indent="0" lvl="0" marL="0" rtl="0" algn="l">
              <a:spcBef>
                <a:spcPts val="1600"/>
              </a:spcBef>
              <a:spcAft>
                <a:spcPts val="1600"/>
              </a:spcAft>
              <a:buNone/>
            </a:pPr>
            <a:r>
              <a:rPr lang="en"/>
              <a:t>COMPAS maker Northpointe: But our scores are calibrated by group and black defendants have a higher recidivism rate! Hence, this is unavoidable.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54"/>
          <p:cNvSpPr txBox="1"/>
          <p:nvPr>
            <p:ph type="title"/>
          </p:nvPr>
        </p:nvSpPr>
        <p:spPr>
          <a:xfrm>
            <a:off x="311700" y="372500"/>
            <a:ext cx="8520600" cy="733500"/>
          </a:xfrm>
          <a:prstGeom prst="rect">
            <a:avLst/>
          </a:prstGeom>
          <a:solidFill>
            <a:srgbClr val="FFFF00"/>
          </a:solidFill>
        </p:spPr>
        <p:txBody>
          <a:bodyPr anchorCtr="0" anchor="b" bIns="91425" lIns="91425" spcFirstLastPara="1" rIns="91425" wrap="square" tIns="91425">
            <a:noAutofit/>
          </a:bodyPr>
          <a:lstStyle/>
          <a:p>
            <a:pPr indent="0" lvl="0" marL="0" rtl="0" algn="l">
              <a:spcBef>
                <a:spcPts val="0"/>
              </a:spcBef>
              <a:spcAft>
                <a:spcPts val="0"/>
              </a:spcAft>
              <a:buNone/>
            </a:pPr>
            <a:r>
              <a:rPr lang="en"/>
              <a:t>COMPAS as a Black Box </a:t>
            </a:r>
            <a:endParaRPr/>
          </a:p>
        </p:txBody>
      </p:sp>
      <p:sp>
        <p:nvSpPr>
          <p:cNvPr id="356" name="Google Shape;356;p54"/>
          <p:cNvSpPr txBox="1"/>
          <p:nvPr>
            <p:ph idx="1" type="body"/>
          </p:nvPr>
        </p:nvSpPr>
        <p:spPr>
          <a:xfrm>
            <a:off x="311700" y="1468825"/>
            <a:ext cx="8520600" cy="34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COMPAS states that the methodology used to determine a risk score is kept secret for capital reasons, making COMPAS a black box </a:t>
            </a:r>
            <a:r>
              <a:rPr b="1" lang="en"/>
              <a:t>algorithm</a:t>
            </a:r>
            <a:r>
              <a:rPr b="1" lang="en"/>
              <a:t>. </a:t>
            </a:r>
            <a:endParaRPr b="1"/>
          </a:p>
          <a:p>
            <a:pPr indent="0" lvl="0" marL="0" rtl="0" algn="l">
              <a:spcBef>
                <a:spcPts val="1600"/>
              </a:spcBef>
              <a:spcAft>
                <a:spcPts val="0"/>
              </a:spcAft>
              <a:buNone/>
            </a:pPr>
            <a:r>
              <a:rPr lang="en"/>
              <a:t>Black box algorithms (their computations and outputs) are impossible to understand by anyone other than those who have expertise in their creation. Many times, the implementation of an algorithm bars even its creator from understanding why specific outputs occur. </a:t>
            </a:r>
            <a:endParaRPr/>
          </a:p>
          <a:p>
            <a:pPr indent="0" lvl="0" marL="0" rtl="0" algn="l">
              <a:spcBef>
                <a:spcPts val="1600"/>
              </a:spcBef>
              <a:spcAft>
                <a:spcPts val="1600"/>
              </a:spcAft>
              <a:buNone/>
            </a:pPr>
            <a:r>
              <a:rPr lang="en"/>
              <a:t>Because COMPAS is a black box we cannot discuss exactly how the creators controlled for certain factors. For example, ProPublica relied on analyzing </a:t>
            </a:r>
            <a:r>
              <a:rPr i="1" lang="en"/>
              <a:t>post hoc </a:t>
            </a:r>
            <a:r>
              <a:rPr lang="en"/>
              <a:t>outcomes because little other information was available to them.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Word of caution about COMPAS debate</a:t>
            </a:r>
            <a:endParaRPr/>
          </a:p>
        </p:txBody>
      </p:sp>
      <p:sp>
        <p:nvSpPr>
          <p:cNvPr id="362" name="Google Shape;362;p5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Neither error rate parity nor calibration rule out blatantly unfair practices.</a:t>
            </a:r>
            <a:endParaRPr b="1" sz="2400"/>
          </a:p>
          <a:p>
            <a:pPr indent="0" lvl="0" marL="0" rtl="0" algn="l">
              <a:spcBef>
                <a:spcPts val="1600"/>
              </a:spcBef>
              <a:spcAft>
                <a:spcPts val="0"/>
              </a:spcAft>
              <a:buNone/>
            </a:pPr>
            <a:r>
              <a:rPr lang="en" sz="2400"/>
              <a:t>What’s fair in criminal justice is not settled by appeal to one or the other criterion.</a:t>
            </a:r>
            <a:endParaRPr sz="2400"/>
          </a:p>
          <a:p>
            <a:pPr indent="0" lvl="0" marL="0" rtl="0" algn="l">
              <a:spcBef>
                <a:spcPts val="1600"/>
              </a:spcBef>
              <a:spcAft>
                <a:spcPts val="1600"/>
              </a:spcAft>
              <a:buNone/>
            </a:pPr>
            <a:r>
              <a:rPr lang="en" sz="2400"/>
              <a:t>These properties are not meant to be “fairness certificates”.</a:t>
            </a:r>
            <a:endParaRPr sz="2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5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Consider these two groups</a:t>
            </a:r>
            <a:endParaRPr/>
          </a:p>
        </p:txBody>
      </p:sp>
      <p:pic>
        <p:nvPicPr>
          <p:cNvPr id="368" name="Google Shape;368;p56"/>
          <p:cNvPicPr preferRelativeResize="0"/>
          <p:nvPr/>
        </p:nvPicPr>
        <p:blipFill>
          <a:blip r:embed="rId3">
            <a:alphaModFix/>
          </a:blip>
          <a:stretch>
            <a:fillRect/>
          </a:stretch>
        </p:blipFill>
        <p:spPr>
          <a:xfrm>
            <a:off x="615650" y="1769400"/>
            <a:ext cx="5206001" cy="2844049"/>
          </a:xfrm>
          <a:prstGeom prst="rect">
            <a:avLst/>
          </a:prstGeom>
          <a:noFill/>
          <a:ln>
            <a:noFill/>
          </a:ln>
        </p:spPr>
      </p:pic>
      <p:graphicFrame>
        <p:nvGraphicFramePr>
          <p:cNvPr id="369" name="Google Shape;369;p56"/>
          <p:cNvGraphicFramePr/>
          <p:nvPr/>
        </p:nvGraphicFramePr>
        <p:xfrm>
          <a:off x="6127300" y="2423600"/>
          <a:ext cx="3000000" cy="3000000"/>
        </p:xfrm>
        <a:graphic>
          <a:graphicData uri="http://schemas.openxmlformats.org/drawingml/2006/table">
            <a:tbl>
              <a:tblPr>
                <a:noFill/>
                <a:tableStyleId>{0F569295-0B28-42EF-A061-B89C7F905D8B}</a:tableStyleId>
              </a:tblPr>
              <a:tblGrid>
                <a:gridCol w="1422650"/>
                <a:gridCol w="1422650"/>
              </a:tblGrid>
              <a:tr h="427150">
                <a:tc>
                  <a:txBody>
                    <a:bodyPr/>
                    <a:lstStyle/>
                    <a:p>
                      <a:pPr indent="0" lvl="0" marL="0" rtl="0" algn="l">
                        <a:spcBef>
                          <a:spcPts val="0"/>
                        </a:spcBef>
                        <a:spcAft>
                          <a:spcPts val="0"/>
                        </a:spcAft>
                        <a:buNone/>
                      </a:pPr>
                      <a:r>
                        <a:rPr lang="en"/>
                        <a:t>Detention rate</a:t>
                      </a:r>
                      <a:endParaRPr/>
                    </a:p>
                  </a:txBody>
                  <a:tcPr marT="91425" marB="91425" marR="91425" marL="91425"/>
                </a:tc>
                <a:tc>
                  <a:txBody>
                    <a:bodyPr/>
                    <a:lstStyle/>
                    <a:p>
                      <a:pPr indent="0" lvl="0" marL="0" rtl="0" algn="l">
                        <a:spcBef>
                          <a:spcPts val="0"/>
                        </a:spcBef>
                        <a:spcAft>
                          <a:spcPts val="0"/>
                        </a:spcAft>
                        <a:buNone/>
                      </a:pPr>
                      <a:r>
                        <a:rPr lang="en"/>
                        <a:t>False pos. rate</a:t>
                      </a:r>
                      <a:endParaRPr/>
                    </a:p>
                  </a:txBody>
                  <a:tcPr marT="91425" marB="91425" marR="91425" marL="91425"/>
                </a:tc>
              </a:tr>
              <a:tr h="431925">
                <a:tc>
                  <a:txBody>
                    <a:bodyPr/>
                    <a:lstStyle/>
                    <a:p>
                      <a:pPr indent="0" lvl="0" marL="0" rtl="0" algn="l">
                        <a:spcBef>
                          <a:spcPts val="0"/>
                        </a:spcBef>
                        <a:spcAft>
                          <a:spcPts val="0"/>
                        </a:spcAft>
                        <a:buNone/>
                      </a:pPr>
                      <a:r>
                        <a:rPr lang="en"/>
                        <a:t>38%</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604225">
                <a:tc>
                  <a:txBody>
                    <a:bodyPr/>
                    <a:lstStyle/>
                    <a:p>
                      <a:pPr indent="0" lvl="0" marL="0" rtl="0" algn="l">
                        <a:spcBef>
                          <a:spcPts val="0"/>
                        </a:spcBef>
                        <a:spcAft>
                          <a:spcPts val="0"/>
                        </a:spcAft>
                        <a:buNone/>
                      </a:pPr>
                      <a:r>
                        <a:rPr lang="en"/>
                        <a:t>61%</a:t>
                      </a:r>
                      <a:endParaRPr/>
                    </a:p>
                  </a:txBody>
                  <a:tcPr marT="91425" marB="91425" marR="91425" marL="91425"/>
                </a:tc>
                <a:tc>
                  <a:txBody>
                    <a:bodyPr/>
                    <a:lstStyle/>
                    <a:p>
                      <a:pPr indent="0" lvl="0" marL="0" rtl="0" algn="l">
                        <a:spcBef>
                          <a:spcPts val="0"/>
                        </a:spcBef>
                        <a:spcAft>
                          <a:spcPts val="0"/>
                        </a:spcAft>
                        <a:buNone/>
                      </a:pPr>
                      <a:r>
                        <a:rPr lang="en"/>
                        <a:t>42%</a:t>
                      </a:r>
                      <a:endParaRPr/>
                    </a:p>
                  </a:txBody>
                  <a:tcPr marT="91425" marB="91425" marR="91425" marL="91425"/>
                </a:tc>
              </a:tr>
            </a:tbl>
          </a:graphicData>
        </a:graphic>
      </p:graphicFrame>
      <p:sp>
        <p:nvSpPr>
          <p:cNvPr id="370" name="Google Shape;370;p56"/>
          <p:cNvSpPr txBox="1"/>
          <p:nvPr/>
        </p:nvSpPr>
        <p:spPr>
          <a:xfrm>
            <a:off x="3273625" y="1535050"/>
            <a:ext cx="1643400" cy="50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Detain everyone above 0.5</a:t>
            </a:r>
            <a:endParaRPr>
              <a:latin typeface="Roboto"/>
              <a:ea typeface="Roboto"/>
              <a:cs typeface="Roboto"/>
              <a:sym typeface="Robo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Equalizing rates may lead to undesired outcomes</a:t>
            </a:r>
            <a:endParaRPr/>
          </a:p>
        </p:txBody>
      </p:sp>
      <p:pic>
        <p:nvPicPr>
          <p:cNvPr id="376" name="Google Shape;376;p57"/>
          <p:cNvPicPr preferRelativeResize="0"/>
          <p:nvPr/>
        </p:nvPicPr>
        <p:blipFill>
          <a:blip r:embed="rId3">
            <a:alphaModFix/>
          </a:blip>
          <a:stretch>
            <a:fillRect/>
          </a:stretch>
        </p:blipFill>
        <p:spPr>
          <a:xfrm>
            <a:off x="567875" y="1763750"/>
            <a:ext cx="5282426" cy="2324750"/>
          </a:xfrm>
          <a:prstGeom prst="rect">
            <a:avLst/>
          </a:prstGeom>
          <a:noFill/>
          <a:ln>
            <a:noFill/>
          </a:ln>
        </p:spPr>
      </p:pic>
      <p:sp>
        <p:nvSpPr>
          <p:cNvPr id="377" name="Google Shape;377;p57"/>
          <p:cNvSpPr txBox="1"/>
          <p:nvPr/>
        </p:nvSpPr>
        <p:spPr>
          <a:xfrm>
            <a:off x="697250" y="4059825"/>
            <a:ext cx="1499700" cy="3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0000"/>
                </a:solidFill>
                <a:latin typeface="Roboto"/>
                <a:ea typeface="Roboto"/>
                <a:cs typeface="Roboto"/>
                <a:sym typeface="Roboto"/>
              </a:rPr>
              <a:t>Arrest more low risk individuals in orange group!</a:t>
            </a:r>
            <a:endParaRPr>
              <a:solidFill>
                <a:srgbClr val="FF0000"/>
              </a:solidFill>
              <a:latin typeface="Roboto"/>
              <a:ea typeface="Roboto"/>
              <a:cs typeface="Roboto"/>
              <a:sym typeface="Roboto"/>
            </a:endParaRPr>
          </a:p>
        </p:txBody>
      </p:sp>
      <p:graphicFrame>
        <p:nvGraphicFramePr>
          <p:cNvPr id="378" name="Google Shape;378;p57"/>
          <p:cNvGraphicFramePr/>
          <p:nvPr/>
        </p:nvGraphicFramePr>
        <p:xfrm>
          <a:off x="6127300" y="2423600"/>
          <a:ext cx="3000000" cy="3000000"/>
        </p:xfrm>
        <a:graphic>
          <a:graphicData uri="http://schemas.openxmlformats.org/drawingml/2006/table">
            <a:tbl>
              <a:tblPr>
                <a:noFill/>
                <a:tableStyleId>{0F569295-0B28-42EF-A061-B89C7F905D8B}</a:tableStyleId>
              </a:tblPr>
              <a:tblGrid>
                <a:gridCol w="1422650"/>
                <a:gridCol w="1422650"/>
              </a:tblGrid>
              <a:tr h="427150">
                <a:tc>
                  <a:txBody>
                    <a:bodyPr/>
                    <a:lstStyle/>
                    <a:p>
                      <a:pPr indent="0" lvl="0" marL="0" rtl="0" algn="l">
                        <a:spcBef>
                          <a:spcPts val="0"/>
                        </a:spcBef>
                        <a:spcAft>
                          <a:spcPts val="0"/>
                        </a:spcAft>
                        <a:buNone/>
                      </a:pPr>
                      <a:r>
                        <a:rPr lang="en"/>
                        <a:t>Detention rate</a:t>
                      </a:r>
                      <a:endParaRPr/>
                    </a:p>
                  </a:txBody>
                  <a:tcPr marT="91425" marB="91425" marR="91425" marL="91425"/>
                </a:tc>
                <a:tc>
                  <a:txBody>
                    <a:bodyPr/>
                    <a:lstStyle/>
                    <a:p>
                      <a:pPr indent="0" lvl="0" marL="0" rtl="0" algn="l">
                        <a:spcBef>
                          <a:spcPts val="0"/>
                        </a:spcBef>
                        <a:spcAft>
                          <a:spcPts val="0"/>
                        </a:spcAft>
                        <a:buNone/>
                      </a:pPr>
                      <a:r>
                        <a:rPr lang="en"/>
                        <a:t>False pos. rate</a:t>
                      </a:r>
                      <a:endParaRPr/>
                    </a:p>
                  </a:txBody>
                  <a:tcPr marT="91425" marB="91425" marR="91425" marL="91425"/>
                </a:tc>
              </a:tr>
              <a:tr h="431925">
                <a:tc>
                  <a:txBody>
                    <a:bodyPr/>
                    <a:lstStyle/>
                    <a:p>
                      <a:pPr indent="0" lvl="0" marL="0" rtl="0" algn="l">
                        <a:spcBef>
                          <a:spcPts val="0"/>
                        </a:spcBef>
                        <a:spcAft>
                          <a:spcPts val="0"/>
                        </a:spcAft>
                        <a:buNone/>
                      </a:pPr>
                      <a:r>
                        <a:rPr lang="en"/>
                        <a:t>38%</a:t>
                      </a:r>
                      <a:endParaRPr/>
                    </a:p>
                  </a:txBody>
                  <a:tcPr marT="91425" marB="91425" marR="91425" marL="91425"/>
                </a:tc>
                <a:tc>
                  <a:txBody>
                    <a:bodyPr/>
                    <a:lstStyle/>
                    <a:p>
                      <a:pPr indent="0" lvl="0" marL="0" rtl="0" algn="l">
                        <a:spcBef>
                          <a:spcPts val="0"/>
                        </a:spcBef>
                        <a:spcAft>
                          <a:spcPts val="0"/>
                        </a:spcAft>
                        <a:buNone/>
                      </a:pPr>
                      <a:r>
                        <a:rPr lang="en"/>
                        <a:t>25%</a:t>
                      </a:r>
                      <a:endParaRPr/>
                    </a:p>
                  </a:txBody>
                  <a:tcPr marT="91425" marB="91425" marR="91425" marL="91425"/>
                </a:tc>
              </a:tr>
              <a:tr h="604225">
                <a:tc>
                  <a:txBody>
                    <a:bodyPr/>
                    <a:lstStyle/>
                    <a:p>
                      <a:pPr indent="0" lvl="0" marL="0" rtl="0" algn="l">
                        <a:spcBef>
                          <a:spcPts val="0"/>
                        </a:spcBef>
                        <a:spcAft>
                          <a:spcPts val="0"/>
                        </a:spcAft>
                        <a:buNone/>
                      </a:pPr>
                      <a:r>
                        <a:rPr lang="en" strike="sngStrike"/>
                        <a:t>61%</a:t>
                      </a:r>
                      <a:r>
                        <a:rPr lang="en"/>
                        <a:t> </a:t>
                      </a:r>
                      <a:r>
                        <a:rPr lang="en">
                          <a:solidFill>
                            <a:srgbClr val="FF0000"/>
                          </a:solidFill>
                        </a:rPr>
                        <a:t>42%</a:t>
                      </a:r>
                      <a:endParaRPr>
                        <a:solidFill>
                          <a:srgbClr val="FF0000"/>
                        </a:solidFill>
                      </a:endParaRPr>
                    </a:p>
                  </a:txBody>
                  <a:tcPr marT="91425" marB="91425" marR="91425" marL="91425"/>
                </a:tc>
                <a:tc>
                  <a:txBody>
                    <a:bodyPr/>
                    <a:lstStyle/>
                    <a:p>
                      <a:pPr indent="0" lvl="0" marL="0" rtl="0" algn="l">
                        <a:spcBef>
                          <a:spcPts val="0"/>
                        </a:spcBef>
                        <a:spcAft>
                          <a:spcPts val="0"/>
                        </a:spcAft>
                        <a:buNone/>
                      </a:pPr>
                      <a:r>
                        <a:rPr lang="en" strike="sngStrike"/>
                        <a:t>42%</a:t>
                      </a:r>
                      <a:r>
                        <a:rPr lang="en"/>
                        <a:t> </a:t>
                      </a:r>
                      <a:r>
                        <a:rPr lang="en">
                          <a:solidFill>
                            <a:srgbClr val="FF0000"/>
                          </a:solidFill>
                        </a:rPr>
                        <a:t>26%</a:t>
                      </a:r>
                      <a:endParaRPr>
                        <a:solidFill>
                          <a:srgbClr val="FF0000"/>
                        </a:solidFill>
                      </a:endParaRPr>
                    </a:p>
                  </a:txBody>
                  <a:tcPr marT="91425" marB="91425" marR="91425" marL="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Statistical decision-making framework</a:t>
            </a:r>
            <a:endParaRPr/>
          </a:p>
        </p:txBody>
      </p:sp>
      <p:sp>
        <p:nvSpPr>
          <p:cNvPr id="104" name="Google Shape;104;p2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t>
            </a:r>
            <a:r>
              <a:rPr i="1" lang="en"/>
              <a:t>X</a:t>
            </a:r>
            <a:endParaRPr i="1"/>
          </a:p>
          <a:p>
            <a:pPr indent="0" lvl="0" marL="0" rtl="0" algn="l">
              <a:spcBef>
                <a:spcPts val="1600"/>
              </a:spcBef>
              <a:spcAft>
                <a:spcPts val="0"/>
              </a:spcAft>
              <a:buNone/>
            </a:pPr>
            <a:r>
              <a:rPr lang="en"/>
              <a:t>Parameter </a:t>
            </a:r>
            <a:r>
              <a:rPr i="1" lang="en"/>
              <a:t>θ, or </a:t>
            </a:r>
            <a:r>
              <a:rPr lang="en"/>
              <a:t>label </a:t>
            </a:r>
            <a:r>
              <a:rPr i="1" lang="en"/>
              <a:t>Y, </a:t>
            </a:r>
            <a:r>
              <a:rPr lang="en"/>
              <a:t>hypothesis </a:t>
            </a:r>
            <a:r>
              <a:rPr i="1" lang="en"/>
              <a:t>H</a:t>
            </a:r>
            <a:endParaRPr i="1"/>
          </a:p>
          <a:p>
            <a:pPr indent="0" lvl="0" marL="0" rtl="0" algn="l">
              <a:spcBef>
                <a:spcPts val="1600"/>
              </a:spcBef>
              <a:spcAft>
                <a:spcPts val="0"/>
              </a:spcAft>
              <a:buNone/>
            </a:pPr>
            <a:r>
              <a:rPr lang="en"/>
              <a:t>Decision rule δ(</a:t>
            </a:r>
            <a:r>
              <a:rPr i="1" lang="en"/>
              <a:t>X</a:t>
            </a:r>
            <a:r>
              <a:rPr lang="en"/>
              <a:t>), loss function L(</a:t>
            </a:r>
            <a:r>
              <a:rPr lang="en"/>
              <a:t>δ(X), θ)</a:t>
            </a:r>
            <a:endParaRPr/>
          </a:p>
          <a:p>
            <a:pPr indent="0" lvl="0" marL="0" rtl="0" algn="l">
              <a:spcBef>
                <a:spcPts val="1600"/>
              </a:spcBef>
              <a:spcAft>
                <a:spcPts val="1600"/>
              </a:spcAft>
              <a:buNone/>
            </a:pPr>
            <a:r>
              <a:rPr lang="en"/>
              <a:t>Possibly joint distribution </a:t>
            </a:r>
            <a:r>
              <a:rPr i="1" lang="en"/>
              <a:t>P</a:t>
            </a:r>
            <a:r>
              <a:rPr lang="en"/>
              <a:t> over </a:t>
            </a:r>
            <a:r>
              <a:rPr i="1" lang="en"/>
              <a:t>X</a:t>
            </a:r>
            <a:r>
              <a:rPr lang="en"/>
              <a:t> and </a:t>
            </a:r>
            <a:r>
              <a:rPr i="1" lang="en"/>
              <a:t>θ</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5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issue with calibration</a:t>
            </a:r>
            <a:endParaRPr/>
          </a:p>
        </p:txBody>
      </p:sp>
      <p:sp>
        <p:nvSpPr>
          <p:cNvPr id="384" name="Google Shape;384;p58"/>
          <p:cNvSpPr txBox="1"/>
          <p:nvPr/>
        </p:nvSpPr>
        <p:spPr>
          <a:xfrm>
            <a:off x="3443350" y="2631450"/>
            <a:ext cx="27507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True probabilities of reoffending</a:t>
            </a:r>
            <a:endParaRPr>
              <a:latin typeface="Roboto"/>
              <a:ea typeface="Roboto"/>
              <a:cs typeface="Roboto"/>
              <a:sym typeface="Roboto"/>
            </a:endParaRPr>
          </a:p>
          <a:p>
            <a:pPr indent="0" lvl="0" marL="0" rtl="0" algn="ctr">
              <a:spcBef>
                <a:spcPts val="0"/>
              </a:spcBef>
              <a:spcAft>
                <a:spcPts val="0"/>
              </a:spcAft>
              <a:buNone/>
            </a:pPr>
            <a:r>
              <a:rPr lang="en">
                <a:latin typeface="Roboto"/>
                <a:ea typeface="Roboto"/>
                <a:cs typeface="Roboto"/>
                <a:sym typeface="Roboto"/>
              </a:rPr>
              <a:t>(suppose we know them!)</a:t>
            </a:r>
            <a:endParaRPr>
              <a:latin typeface="Roboto"/>
              <a:ea typeface="Roboto"/>
              <a:cs typeface="Roboto"/>
              <a:sym typeface="Roboto"/>
            </a:endParaRPr>
          </a:p>
        </p:txBody>
      </p:sp>
      <p:sp>
        <p:nvSpPr>
          <p:cNvPr id="385" name="Google Shape;385;p58"/>
          <p:cNvSpPr txBox="1"/>
          <p:nvPr/>
        </p:nvSpPr>
        <p:spPr>
          <a:xfrm>
            <a:off x="7019950" y="2091375"/>
            <a:ext cx="1643400" cy="8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Detain everyone above 0.5</a:t>
            </a:r>
            <a:endParaRPr>
              <a:latin typeface="Roboto"/>
              <a:ea typeface="Roboto"/>
              <a:cs typeface="Roboto"/>
              <a:sym typeface="Roboto"/>
            </a:endParaRPr>
          </a:p>
        </p:txBody>
      </p:sp>
      <p:pic>
        <p:nvPicPr>
          <p:cNvPr id="386" name="Google Shape;386;p58"/>
          <p:cNvPicPr preferRelativeResize="0"/>
          <p:nvPr/>
        </p:nvPicPr>
        <p:blipFill>
          <a:blip r:embed="rId3">
            <a:alphaModFix/>
          </a:blip>
          <a:stretch>
            <a:fillRect/>
          </a:stretch>
        </p:blipFill>
        <p:spPr>
          <a:xfrm>
            <a:off x="2249225" y="962725"/>
            <a:ext cx="4481900" cy="1673700"/>
          </a:xfrm>
          <a:prstGeom prst="rect">
            <a:avLst/>
          </a:prstGeom>
          <a:noFill/>
          <a:ln>
            <a:noFill/>
          </a:ln>
        </p:spPr>
      </p:pic>
      <p:sp>
        <p:nvSpPr>
          <p:cNvPr id="387" name="Google Shape;387;p58"/>
          <p:cNvSpPr txBox="1"/>
          <p:nvPr/>
        </p:nvSpPr>
        <p:spPr>
          <a:xfrm>
            <a:off x="3068400" y="4617675"/>
            <a:ext cx="6075600" cy="42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latin typeface="Roboto"/>
                <a:ea typeface="Roboto"/>
                <a:cs typeface="Roboto"/>
                <a:sym typeface="Roboto"/>
              </a:rPr>
              <a:t>Examples from: </a:t>
            </a:r>
            <a:r>
              <a:rPr lang="en" u="sng">
                <a:solidFill>
                  <a:schemeClr val="accent5"/>
                </a:solidFill>
                <a:latin typeface="Roboto"/>
                <a:ea typeface="Roboto"/>
                <a:cs typeface="Roboto"/>
                <a:sym typeface="Roboto"/>
                <a:hlinkClick r:id="rId4"/>
              </a:rPr>
              <a:t>Corbett-Davies, Pierson, Feller, Goel, Huq (2017)</a:t>
            </a:r>
            <a:r>
              <a:rPr lang="en">
                <a:solidFill>
                  <a:schemeClr val="dk2"/>
                </a:solidFill>
                <a:latin typeface="Roboto"/>
                <a:ea typeface="Roboto"/>
                <a:cs typeface="Roboto"/>
                <a:sym typeface="Roboto"/>
              </a:rPr>
              <a:t> </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sp>
        <p:nvSpPr>
          <p:cNvPr id="392" name="Google Shape;392;p5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 issue with calibration</a:t>
            </a:r>
            <a:endParaRPr/>
          </a:p>
        </p:txBody>
      </p:sp>
      <p:pic>
        <p:nvPicPr>
          <p:cNvPr id="393" name="Google Shape;393;p59"/>
          <p:cNvPicPr preferRelativeResize="0"/>
          <p:nvPr/>
        </p:nvPicPr>
        <p:blipFill>
          <a:blip r:embed="rId3">
            <a:alphaModFix/>
          </a:blip>
          <a:stretch>
            <a:fillRect/>
          </a:stretch>
        </p:blipFill>
        <p:spPr>
          <a:xfrm>
            <a:off x="2090925" y="1136045"/>
            <a:ext cx="4561701" cy="1455400"/>
          </a:xfrm>
          <a:prstGeom prst="rect">
            <a:avLst/>
          </a:prstGeom>
          <a:noFill/>
          <a:ln>
            <a:noFill/>
          </a:ln>
        </p:spPr>
      </p:pic>
      <p:sp>
        <p:nvSpPr>
          <p:cNvPr id="394" name="Google Shape;394;p59"/>
          <p:cNvSpPr txBox="1"/>
          <p:nvPr/>
        </p:nvSpPr>
        <p:spPr>
          <a:xfrm>
            <a:off x="2558550" y="2519175"/>
            <a:ext cx="34692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Average probability of re-offense is 0.4 in this subgroup</a:t>
            </a:r>
            <a:endParaRPr>
              <a:latin typeface="Roboto"/>
              <a:ea typeface="Roboto"/>
              <a:cs typeface="Roboto"/>
              <a:sym typeface="Roboto"/>
            </a:endParaRPr>
          </a:p>
        </p:txBody>
      </p:sp>
      <p:grpSp>
        <p:nvGrpSpPr>
          <p:cNvPr id="395" name="Google Shape;395;p59"/>
          <p:cNvGrpSpPr/>
          <p:nvPr/>
        </p:nvGrpSpPr>
        <p:grpSpPr>
          <a:xfrm>
            <a:off x="2260675" y="3297800"/>
            <a:ext cx="4222199" cy="1337650"/>
            <a:chOff x="2260675" y="3297800"/>
            <a:chExt cx="4222199" cy="1337650"/>
          </a:xfrm>
        </p:grpSpPr>
        <p:pic>
          <p:nvPicPr>
            <p:cNvPr id="396" name="Google Shape;396;p59"/>
            <p:cNvPicPr preferRelativeResize="0"/>
            <p:nvPr/>
          </p:nvPicPr>
          <p:blipFill>
            <a:blip r:embed="rId4">
              <a:alphaModFix/>
            </a:blip>
            <a:stretch>
              <a:fillRect/>
            </a:stretch>
          </p:blipFill>
          <p:spPr>
            <a:xfrm>
              <a:off x="2260675" y="3297800"/>
              <a:ext cx="4222199" cy="1038875"/>
            </a:xfrm>
            <a:prstGeom prst="rect">
              <a:avLst/>
            </a:prstGeom>
            <a:noFill/>
            <a:ln>
              <a:noFill/>
            </a:ln>
          </p:spPr>
        </p:pic>
        <p:sp>
          <p:nvSpPr>
            <p:cNvPr id="397" name="Google Shape;397;p59"/>
            <p:cNvSpPr txBox="1"/>
            <p:nvPr/>
          </p:nvSpPr>
          <p:spPr>
            <a:xfrm>
              <a:off x="2777800" y="4314450"/>
              <a:ext cx="3469200" cy="32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a:ea typeface="Roboto"/>
                  <a:cs typeface="Roboto"/>
                  <a:sym typeface="Roboto"/>
                </a:rPr>
                <a:t>Calibrated new scores</a:t>
              </a:r>
              <a:endParaRPr>
                <a:latin typeface="Roboto"/>
                <a:ea typeface="Roboto"/>
                <a:cs typeface="Roboto"/>
                <a:sym typeface="Roboto"/>
              </a:endParaRPr>
            </a:p>
          </p:txBody>
        </p:sp>
      </p:grpSp>
      <p:sp>
        <p:nvSpPr>
          <p:cNvPr id="398" name="Google Shape;398;p59"/>
          <p:cNvSpPr txBox="1"/>
          <p:nvPr/>
        </p:nvSpPr>
        <p:spPr>
          <a:xfrm>
            <a:off x="7371675" y="3379975"/>
            <a:ext cx="1119600" cy="9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No one is detained!</a:t>
            </a:r>
            <a:endParaRPr>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60"/>
          <p:cNvPicPr preferRelativeResize="0"/>
          <p:nvPr/>
        </p:nvPicPr>
        <p:blipFill>
          <a:blip r:embed="rId3">
            <a:alphaModFix/>
          </a:blip>
          <a:stretch>
            <a:fillRect/>
          </a:stretch>
        </p:blipFill>
        <p:spPr>
          <a:xfrm>
            <a:off x="745125" y="1282475"/>
            <a:ext cx="7505499" cy="3287850"/>
          </a:xfrm>
          <a:prstGeom prst="rect">
            <a:avLst/>
          </a:prstGeom>
          <a:noFill/>
          <a:ln>
            <a:noFill/>
          </a:ln>
        </p:spPr>
      </p:pic>
      <p:sp>
        <p:nvSpPr>
          <p:cNvPr id="404" name="Google Shape;404;p60"/>
          <p:cNvSpPr txBox="1"/>
          <p:nvPr>
            <p:ph idx="4294967295"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Visualizing trade-offs between criteria</a:t>
            </a:r>
            <a:endParaRPr/>
          </a:p>
        </p:txBody>
      </p:sp>
      <p:sp>
        <p:nvSpPr>
          <p:cNvPr id="405" name="Google Shape;405;p60"/>
          <p:cNvSpPr txBox="1"/>
          <p:nvPr/>
        </p:nvSpPr>
        <p:spPr>
          <a:xfrm>
            <a:off x="1676400" y="4698675"/>
            <a:ext cx="7734300" cy="55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4"/>
              </a:rPr>
              <a:t>https://research.google.com/bigpicture/attacking-discrimination-in-ml/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61"/>
          <p:cNvSpPr txBox="1"/>
          <p:nvPr>
            <p:ph type="title"/>
          </p:nvPr>
        </p:nvSpPr>
        <p:spPr>
          <a:xfrm>
            <a:off x="311700" y="372500"/>
            <a:ext cx="8520600" cy="733500"/>
          </a:xfrm>
          <a:prstGeom prst="rect">
            <a:avLst/>
          </a:prstGeom>
          <a:solidFill>
            <a:srgbClr val="FFFF00"/>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a:t>Tradeoff between Accuracy and Fairness?</a:t>
            </a:r>
            <a:endParaRPr/>
          </a:p>
        </p:txBody>
      </p:sp>
      <p:sp>
        <p:nvSpPr>
          <p:cNvPr id="411" name="Google Shape;411;p6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it mean when a sensitive attribute makes a model more accurate?</a:t>
            </a:r>
            <a:endParaRPr/>
          </a:p>
          <a:p>
            <a:pPr indent="0" lvl="0" marL="0" rtl="0" algn="l">
              <a:spcBef>
                <a:spcPts val="1600"/>
              </a:spcBef>
              <a:spcAft>
                <a:spcPts val="0"/>
              </a:spcAft>
              <a:buNone/>
            </a:pPr>
            <a:r>
              <a:rPr lang="en"/>
              <a:t>Why isn’t overall accuracy fair to certain groups?</a:t>
            </a:r>
            <a:endParaRPr/>
          </a:p>
          <a:p>
            <a:pPr indent="0" lvl="0" marL="0" rtl="0" algn="l">
              <a:spcBef>
                <a:spcPts val="1600"/>
              </a:spcBef>
              <a:spcAft>
                <a:spcPts val="0"/>
              </a:spcAft>
              <a:buNone/>
            </a:pPr>
            <a:r>
              <a:rPr lang="en"/>
              <a:t>Does a general accuracy always represent the most optimal model?</a:t>
            </a:r>
            <a:endParaRPr/>
          </a:p>
          <a:p>
            <a:pPr indent="-342900" lvl="0" marL="457200" rtl="0" algn="l">
              <a:spcBef>
                <a:spcPts val="1600"/>
              </a:spcBef>
              <a:spcAft>
                <a:spcPts val="0"/>
              </a:spcAft>
              <a:buSzPts val="1800"/>
              <a:buChar char="-"/>
            </a:pPr>
            <a:r>
              <a:rPr lang="en"/>
              <a:t>What do we optimize for?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2"/>
          <p:cNvSpPr txBox="1"/>
          <p:nvPr>
            <p:ph type="title"/>
          </p:nvPr>
        </p:nvSpPr>
        <p:spPr>
          <a:xfrm>
            <a:off x="311700" y="372500"/>
            <a:ext cx="8520600" cy="733500"/>
          </a:xfrm>
          <a:prstGeom prst="rect">
            <a:avLst/>
          </a:prstGeom>
          <a:solidFill>
            <a:srgbClr val="FFFF00"/>
          </a:solidFill>
        </p:spPr>
        <p:txBody>
          <a:bodyPr anchorCtr="0" anchor="b" bIns="91425" lIns="91425" spcFirstLastPara="1" rIns="91425" wrap="square" tIns="91425">
            <a:noAutofit/>
          </a:bodyPr>
          <a:lstStyle/>
          <a:p>
            <a:pPr indent="0" lvl="0" marL="0" rtl="0" algn="l">
              <a:spcBef>
                <a:spcPts val="0"/>
              </a:spcBef>
              <a:spcAft>
                <a:spcPts val="0"/>
              </a:spcAft>
              <a:buNone/>
            </a:pPr>
            <a:r>
              <a:rPr lang="en"/>
              <a:t>Accuracy and Fairness cont’d</a:t>
            </a:r>
            <a:endParaRPr/>
          </a:p>
        </p:txBody>
      </p:sp>
      <p:sp>
        <p:nvSpPr>
          <p:cNvPr id="417" name="Google Shape;417;p62"/>
          <p:cNvSpPr txBox="1"/>
          <p:nvPr>
            <p:ph idx="1" type="body"/>
          </p:nvPr>
        </p:nvSpPr>
        <p:spPr>
          <a:xfrm>
            <a:off x="311700" y="1468825"/>
            <a:ext cx="8520600" cy="35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if we can create a classifier which is extremely accurate, but systematically unfair towards an identifiable class of people, it would be more accurate on average, but less accurate for many among that class of people.</a:t>
            </a:r>
            <a:endParaRPr/>
          </a:p>
          <a:p>
            <a:pPr indent="0" lvl="0" marL="0" rtl="0" algn="l">
              <a:spcBef>
                <a:spcPts val="1600"/>
              </a:spcBef>
              <a:spcAft>
                <a:spcPts val="0"/>
              </a:spcAft>
              <a:buNone/>
            </a:pPr>
            <a:r>
              <a:rPr lang="en"/>
              <a:t>This leads to </a:t>
            </a:r>
            <a:r>
              <a:rPr i="1" lang="en"/>
              <a:t>systematic bias</a:t>
            </a:r>
            <a:r>
              <a:rPr lang="en"/>
              <a:t>, meaning that the model entrenches already existing, historic biases. Federally protected classes and other types of regulation attempt to eliminate this kind of bias.</a:t>
            </a:r>
            <a:endParaRPr/>
          </a:p>
          <a:p>
            <a:pPr indent="0" lvl="0" marL="0" rtl="0" algn="l">
              <a:lnSpc>
                <a:spcPct val="100000"/>
              </a:lnSpc>
              <a:spcBef>
                <a:spcPts val="1600"/>
              </a:spcBef>
              <a:spcAft>
                <a:spcPts val="0"/>
              </a:spcAft>
              <a:buNone/>
            </a:pPr>
            <a:r>
              <a:rPr lang="en"/>
              <a:t>Thought for home: The federal government protects certain classifications, but not others. Should you always defer to their judgment on what attributes should be protected/controlled for?</a:t>
            </a:r>
            <a:endParaRPr/>
          </a:p>
          <a:p>
            <a:pPr indent="0" lvl="0" marL="0" rtl="0" algn="l">
              <a:spcBef>
                <a:spcPts val="1600"/>
              </a:spcBef>
              <a:spcAft>
                <a:spcPts val="160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63"/>
          <p:cNvSpPr txBox="1"/>
          <p:nvPr>
            <p:ph type="title"/>
          </p:nvPr>
        </p:nvSpPr>
        <p:spPr>
          <a:xfrm>
            <a:off x="311700" y="372500"/>
            <a:ext cx="8520600" cy="733500"/>
          </a:xfrm>
          <a:prstGeom prst="rect">
            <a:avLst/>
          </a:prstGeom>
          <a:solidFill>
            <a:srgbClr val="FFFF00"/>
          </a:solidFill>
        </p:spPr>
        <p:txBody>
          <a:bodyPr anchorCtr="0" anchor="b" bIns="91425" lIns="91425" spcFirstLastPara="1" rIns="91425" wrap="square" tIns="91425">
            <a:noAutofit/>
          </a:bodyPr>
          <a:lstStyle/>
          <a:p>
            <a:pPr indent="0" lvl="0" marL="0" rtl="0" algn="l">
              <a:spcBef>
                <a:spcPts val="0"/>
              </a:spcBef>
              <a:spcAft>
                <a:spcPts val="0"/>
              </a:spcAft>
              <a:buNone/>
            </a:pPr>
            <a:r>
              <a:rPr lang="en"/>
              <a:t>How unaware is COMPAS’ “fairness through unawareness”?</a:t>
            </a:r>
            <a:endParaRPr/>
          </a:p>
        </p:txBody>
      </p:sp>
      <p:sp>
        <p:nvSpPr>
          <p:cNvPr id="423" name="Google Shape;423;p63"/>
          <p:cNvSpPr txBox="1"/>
          <p:nvPr>
            <p:ph idx="1" type="body"/>
          </p:nvPr>
        </p:nvSpPr>
        <p:spPr>
          <a:xfrm>
            <a:off x="311700" y="1468825"/>
            <a:ext cx="8520600" cy="352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COMPAS has subpopulations that they utilize to calibrate their algorithm and create the “most accurate” predictions possible. These categories include gender and legal status (i.e. prison/parole, jail, probation, composite). </a:t>
            </a:r>
            <a:endParaRPr/>
          </a:p>
          <a:p>
            <a:pPr indent="0" lvl="0" marL="0" rtl="0" algn="l">
              <a:spcBef>
                <a:spcPts val="1600"/>
              </a:spcBef>
              <a:spcAft>
                <a:spcPts val="0"/>
              </a:spcAft>
              <a:buNone/>
            </a:pPr>
            <a:r>
              <a:rPr lang="en"/>
              <a:t>Being that gender is one set of subcategories, COMPAS seems to recognize that the risk scores of women vary enough from those for men that they need to be split into separate categories. COMPAS encourages their clients to consider these groups separately. </a:t>
            </a:r>
            <a:endParaRPr/>
          </a:p>
          <a:p>
            <a:pPr indent="0" lvl="0" marL="0" rtl="0" algn="l">
              <a:spcBef>
                <a:spcPts val="1600"/>
              </a:spcBef>
              <a:spcAft>
                <a:spcPts val="1600"/>
              </a:spcAft>
              <a:buNone/>
            </a:pPr>
            <a:r>
              <a:rPr lang="en"/>
              <a:t>Why might have they controlled for gender but not for race? Does this contradict their ‘fairness through unawareness’ argument for race?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6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Wrapping up</a:t>
            </a:r>
            <a:endParaRPr/>
          </a:p>
        </p:txBody>
      </p:sp>
      <p:sp>
        <p:nvSpPr>
          <p:cNvPr id="429" name="Google Shape;429;p6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Fairness through unawareness </a:t>
            </a:r>
            <a:r>
              <a:rPr i="1" lang="en"/>
              <a:t>fails</a:t>
            </a:r>
            <a:r>
              <a:rPr lang="en"/>
              <a:t>!</a:t>
            </a:r>
            <a:endParaRPr/>
          </a:p>
          <a:p>
            <a:pPr indent="0" lvl="0" marL="0" rtl="0" algn="l">
              <a:spcBef>
                <a:spcPts val="1600"/>
              </a:spcBef>
              <a:spcAft>
                <a:spcPts val="0"/>
              </a:spcAft>
              <a:buNone/>
            </a:pPr>
            <a:r>
              <a:rPr lang="en"/>
              <a:t>Statistical fairness criteria surface important normative questions about decision-making, as well as trade-offs and tensions between different interpretations of fairness.</a:t>
            </a:r>
            <a:endParaRPr/>
          </a:p>
          <a:p>
            <a:pPr indent="0" lvl="0" marL="0" rtl="0" algn="l">
              <a:spcBef>
                <a:spcPts val="1600"/>
              </a:spcBef>
              <a:spcAft>
                <a:spcPts val="1600"/>
              </a:spcAft>
              <a:buNone/>
            </a:pPr>
            <a:r>
              <a:rPr lang="en"/>
              <a:t>However, statistical fairness criteria on their own cannot be a “proof of fairness”.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more depth...</a:t>
            </a:r>
            <a:endParaRPr/>
          </a:p>
        </p:txBody>
      </p:sp>
      <p:sp>
        <p:nvSpPr>
          <p:cNvPr id="435" name="Google Shape;435;p6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textbook in progress (mostly available online):</a:t>
            </a:r>
            <a:endParaRPr/>
          </a:p>
          <a:p>
            <a:pPr indent="0" lvl="0" marL="0" rtl="0" algn="l">
              <a:spcBef>
                <a:spcPts val="1600"/>
              </a:spcBef>
              <a:spcAft>
                <a:spcPts val="0"/>
              </a:spcAft>
              <a:buNone/>
            </a:pPr>
            <a:r>
              <a:rPr lang="en"/>
              <a:t>Barocas, Hardt, Narayanan. Fairness and Machine Learning: Limitations and Opportunities. </a:t>
            </a:r>
            <a:r>
              <a:rPr lang="en" u="sng">
                <a:solidFill>
                  <a:schemeClr val="hlink"/>
                </a:solidFill>
                <a:hlinkClick r:id="rId3"/>
              </a:rPr>
              <a:t>f</a:t>
            </a:r>
            <a:r>
              <a:rPr lang="en" u="sng">
                <a:solidFill>
                  <a:schemeClr val="hlink"/>
                </a:solidFill>
                <a:hlinkClick r:id="rId4"/>
              </a:rPr>
              <a:t>airmlbook.org</a:t>
            </a:r>
            <a:endParaRPr/>
          </a:p>
          <a:p>
            <a:pPr indent="0" lvl="0" marL="0" rtl="0" algn="l">
              <a:spcBef>
                <a:spcPts val="1600"/>
              </a:spcBef>
              <a:spcAft>
                <a:spcPts val="1600"/>
              </a:spcAft>
              <a:buNone/>
            </a:pPr>
            <a:r>
              <a:rPr lang="en"/>
              <a:t>We’ll see more from this book in other lectures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6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Popular science books</a:t>
            </a:r>
            <a:endParaRPr/>
          </a:p>
        </p:txBody>
      </p:sp>
      <p:sp>
        <p:nvSpPr>
          <p:cNvPr id="441" name="Google Shape;441;p6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Benjamin. </a:t>
            </a:r>
            <a:r>
              <a:rPr lang="en" sz="1600"/>
              <a:t>Race After Technology: Abolitionist Tools for the New Jim Code</a:t>
            </a:r>
            <a:endParaRPr sz="1600"/>
          </a:p>
          <a:p>
            <a:pPr indent="0" lvl="0" marL="0" rtl="0" algn="l">
              <a:spcBef>
                <a:spcPts val="1600"/>
              </a:spcBef>
              <a:spcAft>
                <a:spcPts val="0"/>
              </a:spcAft>
              <a:buNone/>
            </a:pPr>
            <a:r>
              <a:rPr lang="en" sz="1600"/>
              <a:t>Broussard. Artificial Unintelligence: How Computers Misunderstand the World</a:t>
            </a:r>
            <a:endParaRPr sz="1600"/>
          </a:p>
          <a:p>
            <a:pPr indent="0" lvl="0" marL="0" rtl="0" algn="l">
              <a:spcBef>
                <a:spcPts val="1600"/>
              </a:spcBef>
              <a:spcAft>
                <a:spcPts val="0"/>
              </a:spcAft>
              <a:buNone/>
            </a:pPr>
            <a:r>
              <a:rPr lang="en" sz="1600"/>
              <a:t>Eubanks. Automating Inequality: How High-Tech Tools Profile, Police, and Punish the Poor</a:t>
            </a:r>
            <a:endParaRPr sz="1600"/>
          </a:p>
          <a:p>
            <a:pPr indent="0" lvl="0" marL="0" rtl="0" algn="l">
              <a:spcBef>
                <a:spcPts val="1600"/>
              </a:spcBef>
              <a:spcAft>
                <a:spcPts val="0"/>
              </a:spcAft>
              <a:buNone/>
            </a:pPr>
            <a:r>
              <a:rPr lang="en" sz="1600"/>
              <a:t>Kearns and Roth. The Ethical Algorithm: The Science of Socially Aware Algorithm Design</a:t>
            </a:r>
            <a:endParaRPr sz="1600"/>
          </a:p>
          <a:p>
            <a:pPr indent="0" lvl="0" marL="0" rtl="0" algn="l">
              <a:spcBef>
                <a:spcPts val="1600"/>
              </a:spcBef>
              <a:spcAft>
                <a:spcPts val="0"/>
              </a:spcAft>
              <a:buNone/>
            </a:pPr>
            <a:r>
              <a:rPr lang="en" sz="1600"/>
              <a:t>Noble. Algorithms of Oppression: How Search Engines Reinforce Racism</a:t>
            </a:r>
            <a:endParaRPr sz="1600"/>
          </a:p>
          <a:p>
            <a:pPr indent="0" lvl="0" marL="0" rtl="0" algn="l">
              <a:spcBef>
                <a:spcPts val="1600"/>
              </a:spcBef>
              <a:spcAft>
                <a:spcPts val="0"/>
              </a:spcAft>
              <a:buNone/>
            </a:pPr>
            <a:r>
              <a:rPr lang="en" sz="1600"/>
              <a:t>O’Neil. Weapons of math destruction</a:t>
            </a:r>
            <a:endParaRPr sz="1600"/>
          </a:p>
          <a:p>
            <a:pPr indent="0" lvl="0" marL="0" rtl="0" algn="l">
              <a:spcBef>
                <a:spcPts val="1600"/>
              </a:spcBef>
              <a:spcAft>
                <a:spcPts val="1600"/>
              </a:spcAft>
              <a:buNone/>
            </a:pPr>
            <a:r>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6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That’s it for today.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 optimal decisions look like?</a:t>
            </a:r>
            <a:endParaRPr/>
          </a:p>
        </p:txBody>
      </p:sp>
      <p:sp>
        <p:nvSpPr>
          <p:cNvPr id="110" name="Google Shape;110;p2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Risk</a:t>
            </a:r>
            <a:r>
              <a:rPr b="1" lang="en"/>
              <a:t> formulation</a:t>
            </a:r>
            <a:endParaRPr b="1"/>
          </a:p>
          <a:p>
            <a:pPr indent="0" lvl="0" marL="0" rtl="0" algn="l">
              <a:spcBef>
                <a:spcPts val="1600"/>
              </a:spcBef>
              <a:spcAft>
                <a:spcPts val="0"/>
              </a:spcAft>
              <a:buNone/>
            </a:pPr>
            <a:r>
              <a:rPr lang="en"/>
              <a:t>Minimize Bayes risk R(</a:t>
            </a:r>
            <a:r>
              <a:rPr i="1" lang="en"/>
              <a:t>δ) </a:t>
            </a:r>
            <a:r>
              <a:rPr lang="en"/>
              <a:t>= E[L(</a:t>
            </a:r>
            <a:r>
              <a:rPr i="1" lang="en"/>
              <a:t>δ</a:t>
            </a:r>
            <a:r>
              <a:rPr lang="en"/>
              <a:t>(</a:t>
            </a:r>
            <a:r>
              <a:rPr i="1" lang="en"/>
              <a:t>X</a:t>
            </a:r>
            <a:r>
              <a:rPr lang="en"/>
              <a:t>), </a:t>
            </a:r>
            <a:r>
              <a:rPr i="1" lang="en"/>
              <a:t>θ</a:t>
            </a:r>
            <a:r>
              <a:rPr lang="en"/>
              <a:t>)]</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Bayes optimal solution for squared loss is </a:t>
            </a:r>
            <a:br>
              <a:rPr lang="en"/>
            </a:br>
            <a:r>
              <a:rPr lang="en"/>
              <a:t>the conditional expectation </a:t>
            </a:r>
            <a:r>
              <a:rPr i="1" lang="en"/>
              <a:t>δ</a:t>
            </a:r>
            <a:r>
              <a:rPr lang="en"/>
              <a:t>(</a:t>
            </a:r>
            <a:r>
              <a:rPr i="1" lang="en"/>
              <a:t>X</a:t>
            </a:r>
            <a:r>
              <a:rPr lang="en"/>
              <a:t>) = E[</a:t>
            </a:r>
            <a:r>
              <a:rPr i="1" lang="en"/>
              <a:t>θ </a:t>
            </a:r>
            <a:r>
              <a:rPr lang="en"/>
              <a:t>|</a:t>
            </a:r>
            <a:r>
              <a:rPr i="1" lang="en"/>
              <a:t> X</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do optimal decisions look like?</a:t>
            </a:r>
            <a:endParaRPr/>
          </a:p>
        </p:txBody>
      </p:sp>
      <p:sp>
        <p:nvSpPr>
          <p:cNvPr id="116" name="Google Shape;116;p2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Neyman-Pearson formulation</a:t>
            </a:r>
            <a:endParaRPr b="1"/>
          </a:p>
          <a:p>
            <a:pPr indent="0" lvl="0" marL="0" rtl="0" algn="l">
              <a:spcBef>
                <a:spcPts val="1600"/>
              </a:spcBef>
              <a:spcAft>
                <a:spcPts val="0"/>
              </a:spcAft>
              <a:buNone/>
            </a:pPr>
            <a:r>
              <a:rPr lang="en"/>
              <a:t>Maximize true positive rate of δ</a:t>
            </a:r>
            <a:endParaRPr/>
          </a:p>
          <a:p>
            <a:pPr indent="0" lvl="0" marL="0" rtl="0" algn="l">
              <a:spcBef>
                <a:spcPts val="1600"/>
              </a:spcBef>
              <a:spcAft>
                <a:spcPts val="0"/>
              </a:spcAft>
              <a:buNone/>
            </a:pPr>
            <a:r>
              <a:rPr lang="en"/>
              <a:t>s.t. false positive rate ≤ </a:t>
            </a:r>
            <a:r>
              <a:rPr lang="en"/>
              <a:t>𝛼 </a:t>
            </a:r>
            <a:r>
              <a:rPr lang="en"/>
              <a:t>(e.g. 0.05)</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Optimal solution is </a:t>
            </a:r>
            <a:r>
              <a:rPr b="1" lang="en"/>
              <a:t>Likelihood Ratio Test </a:t>
            </a:r>
            <a:r>
              <a:rPr lang="en"/>
              <a:t>δ(</a:t>
            </a:r>
            <a:r>
              <a:rPr i="1" lang="en"/>
              <a:t>X</a:t>
            </a:r>
            <a:r>
              <a:rPr lang="en"/>
              <a:t>) = </a:t>
            </a:r>
            <a:r>
              <a:rPr b="1" lang="en"/>
              <a:t>1</a:t>
            </a:r>
            <a:r>
              <a:rPr lang="en"/>
              <a:t>{ L(</a:t>
            </a:r>
            <a:r>
              <a:rPr i="1" lang="en"/>
              <a:t>X</a:t>
            </a:r>
            <a:r>
              <a:rPr lang="en"/>
              <a:t>) &gt; </a:t>
            </a:r>
            <a:r>
              <a:rPr i="1" lang="en"/>
              <a:t>t</a:t>
            </a:r>
            <a:r>
              <a:rPr lang="en"/>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many tests/decisions?</a:t>
            </a:r>
            <a:endParaRPr/>
          </a:p>
        </p:txBody>
      </p:sp>
      <p:sp>
        <p:nvSpPr>
          <p:cNvPr id="122" name="Google Shape;122;p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avoid false discoveries when running many hypotheses tests?</a:t>
            </a:r>
            <a:endParaRPr/>
          </a:p>
          <a:p>
            <a:pPr indent="0" lvl="0" marL="0" rtl="0" algn="l">
              <a:spcBef>
                <a:spcPts val="1600"/>
              </a:spcBef>
              <a:spcAft>
                <a:spcPts val="0"/>
              </a:spcAft>
              <a:buNone/>
            </a:pPr>
            <a:r>
              <a:rPr lang="en"/>
              <a:t>Bonferroni/union bound to control probability of at least one false discovery</a:t>
            </a:r>
            <a:endParaRPr/>
          </a:p>
          <a:p>
            <a:pPr indent="0" lvl="0" marL="0" rtl="0" algn="l">
              <a:spcBef>
                <a:spcPts val="1600"/>
              </a:spcBef>
              <a:spcAft>
                <a:spcPts val="1600"/>
              </a:spcAft>
              <a:buNone/>
            </a:pPr>
            <a:r>
              <a:rPr lang="en"/>
              <a:t>Benjamini-Hochberg procedure controls </a:t>
            </a:r>
            <a:r>
              <a:rPr i="1" lang="en"/>
              <a:t>false discovery rate</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Today: Fairness in decision-making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Disclaimer</a:t>
            </a:r>
            <a:endParaRPr/>
          </a:p>
        </p:txBody>
      </p:sp>
      <p:sp>
        <p:nvSpPr>
          <p:cNvPr id="133" name="Google Shape;133;p2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Fairness in decision-making is a broad topic drawing on numerous fields</a:t>
            </a:r>
            <a:endParaRPr/>
          </a:p>
          <a:p>
            <a:pPr indent="0" lvl="0" marL="0" rtl="0" algn="l">
              <a:spcBef>
                <a:spcPts val="1600"/>
              </a:spcBef>
              <a:spcAft>
                <a:spcPts val="0"/>
              </a:spcAft>
              <a:buNone/>
            </a:pPr>
            <a:r>
              <a:rPr lang="en"/>
              <a:t>We’ll study this topic in a our simple statistical setting</a:t>
            </a:r>
            <a:endParaRPr/>
          </a:p>
          <a:p>
            <a:pPr indent="0" lvl="0" marL="0" rtl="0" algn="l">
              <a:spcBef>
                <a:spcPts val="1600"/>
              </a:spcBef>
              <a:spcAft>
                <a:spcPts val="0"/>
              </a:spcAft>
              <a:buNone/>
            </a:pPr>
            <a:r>
              <a:rPr lang="en"/>
              <a:t>Even this setting already leads to deep problems</a:t>
            </a:r>
            <a:endParaRPr/>
          </a:p>
          <a:p>
            <a:pPr indent="0" lvl="0" marL="0" rtl="0" algn="l">
              <a:spcBef>
                <a:spcPts val="1600"/>
              </a:spcBef>
              <a:spcAft>
                <a:spcPts val="0"/>
              </a:spcAft>
              <a:buNone/>
            </a:pPr>
            <a:r>
              <a:rPr lang="en"/>
              <a:t>But it’s just a glimpse at the subject</a:t>
            </a:r>
            <a:endParaRPr/>
          </a:p>
          <a:p>
            <a:pPr indent="0" lvl="0" marL="0" rtl="0" algn="l">
              <a:spcBef>
                <a:spcPts val="1600"/>
              </a:spcBef>
              <a:spcAft>
                <a:spcPts val="1600"/>
              </a:spcAft>
              <a:buNone/>
            </a:pPr>
            <a:r>
              <a:rPr lang="en"/>
              <a:t>In particular, fairness is not a purely technical problem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